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65" r:id="rId4"/>
    <p:sldId id="267" r:id="rId5"/>
    <p:sldId id="266" r:id="rId6"/>
    <p:sldId id="268" r:id="rId7"/>
    <p:sldId id="269" r:id="rId8"/>
    <p:sldId id="270" r:id="rId9"/>
    <p:sldId id="271" r:id="rId10"/>
    <p:sldId id="272" r:id="rId11"/>
    <p:sldId id="273" r:id="rId12"/>
    <p:sldId id="258" r:id="rId13"/>
    <p:sldId id="259" r:id="rId14"/>
    <p:sldId id="260" r:id="rId15"/>
    <p:sldId id="261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100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368464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114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363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778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186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414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296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844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78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370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925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986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59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447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560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86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59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310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67A1FC6-22FB-4EA7-B90A-C9F18FBEF30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246FDC4-DD97-431A-914A-9EB57A4A3C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4097" cy="6858000"/>
          </a:xfrm>
          <a:custGeom>
            <a:avLst/>
            <a:gdLst>
              <a:gd name="connsiteX0" fmla="*/ 1073044 w 7912130"/>
              <a:gd name="connsiteY0" fmla="*/ 3032931 h 6858000"/>
              <a:gd name="connsiteX1" fmla="*/ 1073044 w 7912130"/>
              <a:gd name="connsiteY1" fmla="*/ 3035810 h 6858000"/>
              <a:gd name="connsiteX2" fmla="*/ 1076802 w 7912130"/>
              <a:gd name="connsiteY2" fmla="*/ 3035810 h 6858000"/>
              <a:gd name="connsiteX3" fmla="*/ 1170738 w 7912130"/>
              <a:gd name="connsiteY3" fmla="*/ 1248347 h 6858000"/>
              <a:gd name="connsiteX4" fmla="*/ 1170738 w 7912130"/>
              <a:gd name="connsiteY4" fmla="*/ 1273486 h 6858000"/>
              <a:gd name="connsiteX5" fmla="*/ 1183895 w 7912130"/>
              <a:gd name="connsiteY5" fmla="*/ 1248347 h 6858000"/>
              <a:gd name="connsiteX6" fmla="*/ 0 w 7912130"/>
              <a:gd name="connsiteY6" fmla="*/ 0 h 6858000"/>
              <a:gd name="connsiteX7" fmla="*/ 2133906 w 7912130"/>
              <a:gd name="connsiteY7" fmla="*/ 0 h 6858000"/>
              <a:gd name="connsiteX8" fmla="*/ 2629909 w 7912130"/>
              <a:gd name="connsiteY8" fmla="*/ 0 h 6858000"/>
              <a:gd name="connsiteX9" fmla="*/ 1227479 w 7912130"/>
              <a:gd name="connsiteY9" fmla="*/ 2669551 h 6858000"/>
              <a:gd name="connsiteX10" fmla="*/ 1235349 w 7912130"/>
              <a:gd name="connsiteY10" fmla="*/ 2673350 h 6858000"/>
              <a:gd name="connsiteX11" fmla="*/ 1353755 w 7912130"/>
              <a:gd name="connsiteY11" fmla="*/ 2754312 h 6858000"/>
              <a:gd name="connsiteX12" fmla="*/ 7912130 w 7912130"/>
              <a:gd name="connsiteY12" fmla="*/ 6858000 h 6858000"/>
              <a:gd name="connsiteX13" fmla="*/ 6066970 w 7912130"/>
              <a:gd name="connsiteY13" fmla="*/ 6858000 h 6858000"/>
              <a:gd name="connsiteX14" fmla="*/ 6059889 w 7912130"/>
              <a:gd name="connsiteY14" fmla="*/ 6852577 h 6858000"/>
              <a:gd name="connsiteX15" fmla="*/ 6059889 w 7912130"/>
              <a:gd name="connsiteY15" fmla="*/ 6857999 h 6858000"/>
              <a:gd name="connsiteX16" fmla="*/ 1707025 w 7912130"/>
              <a:gd name="connsiteY16" fmla="*/ 6857999 h 6858000"/>
              <a:gd name="connsiteX17" fmla="*/ 1707025 w 7912130"/>
              <a:gd name="connsiteY17" fmla="*/ 6858000 h 6858000"/>
              <a:gd name="connsiteX18" fmla="*/ 1073044 w 7912130"/>
              <a:gd name="connsiteY18" fmla="*/ 6858000 h 6858000"/>
              <a:gd name="connsiteX19" fmla="*/ 536592 w 7912130"/>
              <a:gd name="connsiteY19" fmla="*/ 6858000 h 6858000"/>
              <a:gd name="connsiteX20" fmla="*/ 0 w 7912130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912130" h="6858000">
                <a:moveTo>
                  <a:pt x="1073044" y="3032931"/>
                </a:moveTo>
                <a:lnTo>
                  <a:pt x="1073044" y="3035810"/>
                </a:lnTo>
                <a:lnTo>
                  <a:pt x="1076802" y="3035810"/>
                </a:lnTo>
                <a:close/>
                <a:moveTo>
                  <a:pt x="1170738" y="1248347"/>
                </a:moveTo>
                <a:lnTo>
                  <a:pt x="1170738" y="1273486"/>
                </a:lnTo>
                <a:lnTo>
                  <a:pt x="1183895" y="1248347"/>
                </a:lnTo>
                <a:close/>
                <a:moveTo>
                  <a:pt x="0" y="0"/>
                </a:moveTo>
                <a:lnTo>
                  <a:pt x="2133906" y="0"/>
                </a:lnTo>
                <a:lnTo>
                  <a:pt x="2629909" y="0"/>
                </a:lnTo>
                <a:lnTo>
                  <a:pt x="1227479" y="2669551"/>
                </a:lnTo>
                <a:lnTo>
                  <a:pt x="1235349" y="2673350"/>
                </a:lnTo>
                <a:lnTo>
                  <a:pt x="1353755" y="2754312"/>
                </a:lnTo>
                <a:lnTo>
                  <a:pt x="7912130" y="6858000"/>
                </a:lnTo>
                <a:lnTo>
                  <a:pt x="6066970" y="6858000"/>
                </a:lnTo>
                <a:lnTo>
                  <a:pt x="6059889" y="6852577"/>
                </a:lnTo>
                <a:lnTo>
                  <a:pt x="6059889" y="6857999"/>
                </a:lnTo>
                <a:lnTo>
                  <a:pt x="1707025" y="6857999"/>
                </a:lnTo>
                <a:lnTo>
                  <a:pt x="1707025" y="6858000"/>
                </a:lnTo>
                <a:lnTo>
                  <a:pt x="1073044" y="6858000"/>
                </a:lnTo>
                <a:lnTo>
                  <a:pt x="5365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D4E68A2-74B0-42F5-BB75-2E1A7C2018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1938" cy="6858000"/>
          </a:xfrm>
          <a:custGeom>
            <a:avLst/>
            <a:gdLst>
              <a:gd name="connsiteX0" fmla="*/ 696831 w 7535917"/>
              <a:gd name="connsiteY0" fmla="*/ 3032931 h 6858000"/>
              <a:gd name="connsiteX1" fmla="*/ 696831 w 7535917"/>
              <a:gd name="connsiteY1" fmla="*/ 3035810 h 6858000"/>
              <a:gd name="connsiteX2" fmla="*/ 700589 w 7535917"/>
              <a:gd name="connsiteY2" fmla="*/ 3035810 h 6858000"/>
              <a:gd name="connsiteX3" fmla="*/ 794525 w 7535917"/>
              <a:gd name="connsiteY3" fmla="*/ 1248347 h 6858000"/>
              <a:gd name="connsiteX4" fmla="*/ 794525 w 7535917"/>
              <a:gd name="connsiteY4" fmla="*/ 1273486 h 6858000"/>
              <a:gd name="connsiteX5" fmla="*/ 807682 w 7535917"/>
              <a:gd name="connsiteY5" fmla="*/ 1248347 h 6858000"/>
              <a:gd name="connsiteX6" fmla="*/ 0 w 7535917"/>
              <a:gd name="connsiteY6" fmla="*/ 0 h 6858000"/>
              <a:gd name="connsiteX7" fmla="*/ 1757693 w 7535917"/>
              <a:gd name="connsiteY7" fmla="*/ 0 h 6858000"/>
              <a:gd name="connsiteX8" fmla="*/ 2253696 w 7535917"/>
              <a:gd name="connsiteY8" fmla="*/ 0 h 6858000"/>
              <a:gd name="connsiteX9" fmla="*/ 851266 w 7535917"/>
              <a:gd name="connsiteY9" fmla="*/ 2669551 h 6858000"/>
              <a:gd name="connsiteX10" fmla="*/ 859136 w 7535917"/>
              <a:gd name="connsiteY10" fmla="*/ 2673350 h 6858000"/>
              <a:gd name="connsiteX11" fmla="*/ 977542 w 7535917"/>
              <a:gd name="connsiteY11" fmla="*/ 2754312 h 6858000"/>
              <a:gd name="connsiteX12" fmla="*/ 7535917 w 7535917"/>
              <a:gd name="connsiteY12" fmla="*/ 6858000 h 6858000"/>
              <a:gd name="connsiteX13" fmla="*/ 5690757 w 7535917"/>
              <a:gd name="connsiteY13" fmla="*/ 6858000 h 6858000"/>
              <a:gd name="connsiteX14" fmla="*/ 5683676 w 7535917"/>
              <a:gd name="connsiteY14" fmla="*/ 6852577 h 6858000"/>
              <a:gd name="connsiteX15" fmla="*/ 5683676 w 7535917"/>
              <a:gd name="connsiteY15" fmla="*/ 6857999 h 6858000"/>
              <a:gd name="connsiteX16" fmla="*/ 1330812 w 7535917"/>
              <a:gd name="connsiteY16" fmla="*/ 6857999 h 6858000"/>
              <a:gd name="connsiteX17" fmla="*/ 1330812 w 7535917"/>
              <a:gd name="connsiteY17" fmla="*/ 6858000 h 6858000"/>
              <a:gd name="connsiteX18" fmla="*/ 696831 w 7535917"/>
              <a:gd name="connsiteY18" fmla="*/ 6858000 h 6858000"/>
              <a:gd name="connsiteX19" fmla="*/ 160379 w 7535917"/>
              <a:gd name="connsiteY19" fmla="*/ 6858000 h 6858000"/>
              <a:gd name="connsiteX20" fmla="*/ 0 w 7535917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535917" h="6858000">
                <a:moveTo>
                  <a:pt x="696831" y="3032931"/>
                </a:moveTo>
                <a:lnTo>
                  <a:pt x="696831" y="3035810"/>
                </a:lnTo>
                <a:lnTo>
                  <a:pt x="700589" y="3035810"/>
                </a:lnTo>
                <a:close/>
                <a:moveTo>
                  <a:pt x="794525" y="1248347"/>
                </a:moveTo>
                <a:lnTo>
                  <a:pt x="794525" y="1273486"/>
                </a:lnTo>
                <a:lnTo>
                  <a:pt x="807682" y="1248347"/>
                </a:lnTo>
                <a:close/>
                <a:moveTo>
                  <a:pt x="0" y="0"/>
                </a:moveTo>
                <a:lnTo>
                  <a:pt x="1757693" y="0"/>
                </a:lnTo>
                <a:lnTo>
                  <a:pt x="2253696" y="0"/>
                </a:lnTo>
                <a:lnTo>
                  <a:pt x="851266" y="2669551"/>
                </a:lnTo>
                <a:lnTo>
                  <a:pt x="859136" y="2673350"/>
                </a:lnTo>
                <a:lnTo>
                  <a:pt x="977542" y="2754312"/>
                </a:lnTo>
                <a:lnTo>
                  <a:pt x="7535917" y="6858000"/>
                </a:lnTo>
                <a:lnTo>
                  <a:pt x="5690757" y="6858000"/>
                </a:lnTo>
                <a:lnTo>
                  <a:pt x="5683676" y="6852577"/>
                </a:lnTo>
                <a:lnTo>
                  <a:pt x="5683676" y="6857999"/>
                </a:lnTo>
                <a:lnTo>
                  <a:pt x="1330812" y="6857999"/>
                </a:lnTo>
                <a:lnTo>
                  <a:pt x="1330812" y="6858000"/>
                </a:lnTo>
                <a:lnTo>
                  <a:pt x="696831" y="6858000"/>
                </a:lnTo>
                <a:lnTo>
                  <a:pt x="160379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1349" y="755904"/>
            <a:ext cx="6285413" cy="3084576"/>
          </a:xfrm>
        </p:spPr>
        <p:txBody>
          <a:bodyPr anchor="ctr">
            <a:normAutofit/>
          </a:bodyPr>
          <a:lstStyle/>
          <a:p>
            <a:pPr algn="l"/>
            <a:r>
              <a:rPr lang="sr-Cyrl-RS" dirty="0"/>
              <a:t>Човек </a:t>
            </a:r>
            <a:r>
              <a:rPr lang="en-US" dirty="0" smtClean="0"/>
              <a:t>je </a:t>
            </a:r>
            <a:r>
              <a:rPr lang="sr-Cyrl-RS" smtClean="0"/>
              <a:t>део природе, свесно и друштвено </a:t>
            </a:r>
            <a:r>
              <a:rPr lang="sr-Cyrl-RS" dirty="0"/>
              <a:t>биће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51937" y="4089910"/>
            <a:ext cx="3143719" cy="2615690"/>
          </a:xfrm>
        </p:spPr>
        <p:txBody>
          <a:bodyPr>
            <a:noAutofit/>
          </a:bodyPr>
          <a:lstStyle/>
          <a:p>
            <a:pPr algn="l"/>
            <a:r>
              <a:rPr lang="ru-RU" sz="2400" dirty="0"/>
              <a:t>Угледни час </a:t>
            </a:r>
            <a:endParaRPr lang="en-US" sz="2400" dirty="0"/>
          </a:p>
          <a:p>
            <a:pPr algn="l"/>
            <a:r>
              <a:rPr lang="sr-Cyrl-RS" sz="2400" smtClean="0"/>
              <a:t>Одељење </a:t>
            </a:r>
            <a:r>
              <a:rPr lang="en-US" sz="2400" smtClean="0"/>
              <a:t>IV/2</a:t>
            </a:r>
            <a:endParaRPr lang="sr-Cyrl-RS" sz="2400" dirty="0"/>
          </a:p>
          <a:p>
            <a:pPr algn="l"/>
            <a:r>
              <a:rPr lang="sr-Cyrl-RS" sz="2400" dirty="0"/>
              <a:t>ОШ „Доситеј Обрадовић“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6B65A8-695A-3907-1158-FEB548247D00}"/>
              </a:ext>
            </a:extLst>
          </p:cNvPr>
          <p:cNvSpPr txBox="1"/>
          <p:nvPr/>
        </p:nvSpPr>
        <p:spPr>
          <a:xfrm>
            <a:off x="639359" y="5973596"/>
            <a:ext cx="3605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/>
              <a:t>Учитељица Катарина Ђурић</a:t>
            </a:r>
            <a:endParaRPr lang="en-US" sz="20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2" y="178526"/>
            <a:ext cx="7704667" cy="1981200"/>
          </a:xfrm>
        </p:spPr>
        <p:txBody>
          <a:bodyPr>
            <a:normAutofit/>
          </a:bodyPr>
          <a:lstStyle/>
          <a:p>
            <a:r>
              <a:rPr dirty="0" err="1"/>
              <a:t>Шта</a:t>
            </a:r>
            <a:r>
              <a:rPr dirty="0"/>
              <a:t> </a:t>
            </a:r>
            <a:r>
              <a:rPr dirty="0" err="1"/>
              <a:t>значи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је</a:t>
            </a:r>
            <a:r>
              <a:rPr dirty="0"/>
              <a:t> </a:t>
            </a:r>
            <a:r>
              <a:rPr dirty="0" err="1"/>
              <a:t>човек</a:t>
            </a:r>
            <a:r>
              <a:rPr dirty="0"/>
              <a:t> </a:t>
            </a:r>
            <a:r>
              <a:rPr lang="sr-Cyrl-RS" dirty="0" smtClean="0"/>
              <a:t>живо</a:t>
            </a:r>
            <a:r>
              <a:rPr dirty="0" smtClean="0"/>
              <a:t> </a:t>
            </a:r>
            <a:r>
              <a:rPr dirty="0" err="1"/>
              <a:t>биће</a:t>
            </a:r>
            <a:r>
              <a:rPr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59726"/>
            <a:ext cx="7772399" cy="3709462"/>
          </a:xfrm>
        </p:spPr>
        <p:txBody>
          <a:bodyPr>
            <a:noAutofit/>
          </a:bodyPr>
          <a:lstStyle/>
          <a:p>
            <a:r>
              <a:rPr lang="sr-Cyrl-RS" sz="2800" dirty="0"/>
              <a:t>Човек је </a:t>
            </a:r>
            <a:r>
              <a:rPr lang="sr-Cyrl-RS" sz="2800" b="1" dirty="0"/>
              <a:t>живо биће</a:t>
            </a:r>
          </a:p>
          <a:p>
            <a:r>
              <a:rPr lang="sr-Cyrl-RS" sz="2800" dirty="0"/>
              <a:t>Он се рађа, развија,  расте, дише, храни, размножава и умире.</a:t>
            </a:r>
          </a:p>
          <a:p>
            <a:r>
              <a:rPr sz="2800" dirty="0" err="1"/>
              <a:t>Човек</a:t>
            </a:r>
            <a:r>
              <a:rPr sz="2800" dirty="0"/>
              <a:t> </a:t>
            </a:r>
            <a:r>
              <a:rPr sz="2800" dirty="0" err="1"/>
              <a:t>живи</a:t>
            </a:r>
            <a:r>
              <a:rPr sz="2800" dirty="0"/>
              <a:t> у </a:t>
            </a:r>
            <a:r>
              <a:rPr sz="2800" dirty="0" err="1"/>
              <a:t>заједници</a:t>
            </a:r>
            <a:r>
              <a:rPr sz="2800" dirty="0"/>
              <a:t> </a:t>
            </a:r>
            <a:r>
              <a:rPr sz="2800" dirty="0" err="1"/>
              <a:t>са</a:t>
            </a:r>
            <a:r>
              <a:rPr sz="2800" dirty="0"/>
              <a:t> </a:t>
            </a:r>
            <a:r>
              <a:rPr sz="2800" dirty="0" err="1"/>
              <a:t>другим</a:t>
            </a:r>
            <a:r>
              <a:rPr sz="2800" dirty="0"/>
              <a:t> </a:t>
            </a:r>
            <a:r>
              <a:rPr sz="2800" dirty="0" err="1"/>
              <a:t>људима</a:t>
            </a:r>
            <a:r>
              <a:rPr sz="2800" dirty="0"/>
              <a:t>.</a:t>
            </a:r>
          </a:p>
          <a:p>
            <a:r>
              <a:rPr sz="2800" dirty="0" err="1"/>
              <a:t>Људи</a:t>
            </a:r>
            <a:r>
              <a:rPr sz="2800" dirty="0"/>
              <a:t> </a:t>
            </a:r>
            <a:r>
              <a:rPr sz="2800" dirty="0" err="1"/>
              <a:t>међусобно</a:t>
            </a:r>
            <a:r>
              <a:rPr sz="2800" dirty="0"/>
              <a:t> </a:t>
            </a:r>
            <a:r>
              <a:rPr sz="2800" dirty="0" err="1"/>
              <a:t>сарађују</a:t>
            </a:r>
            <a:r>
              <a:rPr sz="2800" dirty="0"/>
              <a:t> и </a:t>
            </a:r>
            <a:r>
              <a:rPr sz="2800" dirty="0" err="1"/>
              <a:t>помажу</a:t>
            </a:r>
            <a:r>
              <a:rPr sz="2800" dirty="0"/>
              <a:t> </a:t>
            </a:r>
            <a:r>
              <a:rPr sz="2800" dirty="0" err="1"/>
              <a:t>једни</a:t>
            </a:r>
            <a:r>
              <a:rPr sz="2800" dirty="0"/>
              <a:t> </a:t>
            </a:r>
            <a:r>
              <a:rPr sz="2800" dirty="0" err="1"/>
              <a:t>другима</a:t>
            </a:r>
            <a:r>
              <a:rPr sz="2800" dirty="0"/>
              <a:t>.</a:t>
            </a:r>
          </a:p>
          <a:p>
            <a:r>
              <a:rPr sz="2800" dirty="0" err="1"/>
              <a:t>Друштво</a:t>
            </a:r>
            <a:r>
              <a:rPr sz="2800" dirty="0"/>
              <a:t> </a:t>
            </a:r>
            <a:r>
              <a:rPr sz="2800" dirty="0" err="1"/>
              <a:t>утиче</a:t>
            </a:r>
            <a:r>
              <a:rPr sz="2800" dirty="0"/>
              <a:t> </a:t>
            </a:r>
            <a:r>
              <a:rPr sz="2800" dirty="0" err="1"/>
              <a:t>на</a:t>
            </a:r>
            <a:r>
              <a:rPr sz="2800" dirty="0"/>
              <a:t> </a:t>
            </a:r>
            <a:r>
              <a:rPr sz="2800" dirty="0" err="1"/>
              <a:t>нас</a:t>
            </a:r>
            <a:r>
              <a:rPr sz="2800" dirty="0"/>
              <a:t>, а и </a:t>
            </a:r>
            <a:r>
              <a:rPr sz="2800" dirty="0" err="1"/>
              <a:t>ми</a:t>
            </a:r>
            <a:r>
              <a:rPr sz="2800" dirty="0"/>
              <a:t> </a:t>
            </a:r>
            <a:r>
              <a:rPr sz="2800" dirty="0" err="1"/>
              <a:t>утичемо</a:t>
            </a:r>
            <a:r>
              <a:rPr sz="2800" dirty="0"/>
              <a:t> </a:t>
            </a:r>
            <a:r>
              <a:rPr sz="2800" dirty="0" err="1"/>
              <a:t>на</a:t>
            </a:r>
            <a:r>
              <a:rPr sz="2800" dirty="0"/>
              <a:t> </a:t>
            </a:r>
            <a:r>
              <a:rPr sz="2800" dirty="0" err="1"/>
              <a:t>друштво</a:t>
            </a:r>
            <a:r>
              <a:rPr sz="28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740A8-0943-6BAB-E300-776C3D8D1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83166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How to Juggle Raising Kids and Paying Off Credit Card Debt ...">
            <a:extLst>
              <a:ext uri="{FF2B5EF4-FFF2-40B4-BE49-F238E27FC236}">
                <a16:creationId xmlns:a16="http://schemas.microsoft.com/office/drawing/2014/main" id="{63F0B428-FAE3-7754-3515-7920A690A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395" y="72935"/>
            <a:ext cx="5713513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4,800+ Family Eating At Restaurant Stock Photos, Pictures ...">
            <a:extLst>
              <a:ext uri="{FF2B5EF4-FFF2-40B4-BE49-F238E27FC236}">
                <a16:creationId xmlns:a16="http://schemas.microsoft.com/office/drawing/2014/main" id="{E0DA0539-DC8B-8679-CA70-EE0882C503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634" y="3527900"/>
            <a:ext cx="5571549" cy="371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ild Helping Old Man Stock Illustrations – 146 Child ...">
            <a:extLst>
              <a:ext uri="{FF2B5EF4-FFF2-40B4-BE49-F238E27FC236}">
                <a16:creationId xmlns:a16="http://schemas.microsoft.com/office/drawing/2014/main" id="{B7B392B0-B0BF-5DAA-8D43-ED6EC22C9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785" y="72935"/>
            <a:ext cx="3173180" cy="420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21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86CF7-CE49-41C0-6B40-A9DBF7F58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328056"/>
          </a:xfrm>
        </p:spPr>
        <p:txBody>
          <a:bodyPr/>
          <a:lstStyle/>
          <a:p>
            <a:r>
              <a:rPr lang="sr-Cyrl-RS" dirty="0"/>
              <a:t>Грађа, сличности и разлике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1B55D-B23F-2E8F-4574-1659091AE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133" y="1785257"/>
            <a:ext cx="7704667" cy="4214559"/>
          </a:xfrm>
        </p:spPr>
        <p:txBody>
          <a:bodyPr>
            <a:normAutofit/>
          </a:bodyPr>
          <a:lstStyle/>
          <a:p>
            <a:r>
              <a:rPr lang="sr-Cyrl-RS" sz="2800" dirty="0"/>
              <a:t>Велика сличност са </a:t>
            </a:r>
            <a:r>
              <a:rPr lang="sr-Cyrl-RS" sz="2800" b="1" dirty="0"/>
              <a:t>сисарима</a:t>
            </a:r>
            <a:r>
              <a:rPr lang="sr-Cyrl-RS" sz="2800" dirty="0"/>
              <a:t> – животињама</a:t>
            </a:r>
          </a:p>
          <a:p>
            <a:r>
              <a:rPr lang="sr-Cyrl-RS" sz="2800" dirty="0"/>
              <a:t>Кожа нам је прекривена длаком, људи рађају младунце који се хране мајчиним млеком </a:t>
            </a:r>
          </a:p>
          <a:p>
            <a:r>
              <a:rPr lang="sr-Cyrl-RS" sz="2800" dirty="0"/>
              <a:t>Има главу, труп и удове</a:t>
            </a:r>
          </a:p>
          <a:p>
            <a:r>
              <a:rPr lang="sr-Cyrl-RS" sz="2800" dirty="0"/>
              <a:t>Сличан распоред костију и мишића</a:t>
            </a:r>
          </a:p>
          <a:p>
            <a:r>
              <a:rPr lang="sr-Cyrl-RS" sz="2800" dirty="0"/>
              <a:t>Слично су им грађене очи и уши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609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95,500+ Cow And Calf Stock Photos, Pictures &amp; Royalty-Free Images - iStock">
            <a:extLst>
              <a:ext uri="{FF2B5EF4-FFF2-40B4-BE49-F238E27FC236}">
                <a16:creationId xmlns:a16="http://schemas.microsoft.com/office/drawing/2014/main" id="{C7BB0BCA-7B5F-F6B8-9DFD-42BEE55FF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6" r="21155" b="2"/>
          <a:stretch>
            <a:fillRect/>
          </a:stretch>
        </p:blipFill>
        <p:spPr bwMode="auto">
          <a:xfrm>
            <a:off x="1750421" y="229320"/>
            <a:ext cx="3500847" cy="3346413"/>
          </a:xfrm>
          <a:prstGeom prst="roundRect">
            <a:avLst>
              <a:gd name="adj" fmla="val 4380"/>
            </a:avLst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ow Babies Learn To Love">
            <a:extLst>
              <a:ext uri="{FF2B5EF4-FFF2-40B4-BE49-F238E27FC236}">
                <a16:creationId xmlns:a16="http://schemas.microsoft.com/office/drawing/2014/main" id="{59B3FC28-F2C0-2551-CD97-F66323C78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9" r="7962" b="2"/>
          <a:stretch>
            <a:fillRect/>
          </a:stretch>
        </p:blipFill>
        <p:spPr bwMode="auto">
          <a:xfrm>
            <a:off x="1840521" y="3511587"/>
            <a:ext cx="3500846" cy="3346413"/>
          </a:xfrm>
          <a:prstGeom prst="roundRect">
            <a:avLst>
              <a:gd name="adj" fmla="val 4380"/>
            </a:avLst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esson to Monkey Mothers: Don't Ignore Tantrums | Science | AAAS">
            <a:extLst>
              <a:ext uri="{FF2B5EF4-FFF2-40B4-BE49-F238E27FC236}">
                <a16:creationId xmlns:a16="http://schemas.microsoft.com/office/drawing/2014/main" id="{95AEDC08-9279-4BB8-FED0-D2C1F2D75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8" r="17304" b="-2"/>
          <a:stretch>
            <a:fillRect/>
          </a:stretch>
        </p:blipFill>
        <p:spPr bwMode="auto">
          <a:xfrm>
            <a:off x="5817335" y="229320"/>
            <a:ext cx="2473226" cy="4905511"/>
          </a:xfrm>
          <a:prstGeom prst="roundRect">
            <a:avLst>
              <a:gd name="adj" fmla="val 4380"/>
            </a:avLst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85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B72DA-6CE8-95C4-B9A0-38494C901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389016"/>
          </a:xfrm>
        </p:spPr>
        <p:txBody>
          <a:bodyPr/>
          <a:lstStyle/>
          <a:p>
            <a:r>
              <a:rPr lang="sr-Cyrl-RS" dirty="0"/>
              <a:t>По чему се човек разликује?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B80A5-3A4B-4206-648B-BCBCA24FD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937" y="2072640"/>
            <a:ext cx="7937863" cy="4476206"/>
          </a:xfrm>
        </p:spPr>
        <p:txBody>
          <a:bodyPr>
            <a:normAutofit/>
          </a:bodyPr>
          <a:lstStyle/>
          <a:p>
            <a:r>
              <a:rPr lang="sr-Cyrl-RS" sz="2800" dirty="0"/>
              <a:t>Он размишља, говори, чита, учи, пише и планира</a:t>
            </a:r>
          </a:p>
          <a:p>
            <a:r>
              <a:rPr lang="sr-Cyrl-RS" sz="2800" dirty="0"/>
              <a:t>Ствара музику и слика</a:t>
            </a:r>
          </a:p>
          <a:p>
            <a:r>
              <a:rPr lang="sr-Cyrl-RS" sz="2800" dirty="0"/>
              <a:t>Производи храну, користи одећу и обућу</a:t>
            </a:r>
          </a:p>
          <a:p>
            <a:r>
              <a:rPr lang="sr-Cyrl-RS" sz="2800" dirty="0"/>
              <a:t>Може да планира и мења услове средине:</a:t>
            </a:r>
          </a:p>
          <a:p>
            <a:pPr lvl="1"/>
            <a:r>
              <a:rPr lang="sr-Cyrl-RS" sz="2400" dirty="0"/>
              <a:t>Загрева или расхлађује простор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Arial"/>
              <a:buChar char="•"/>
              <a:tabLst/>
              <a:defRPr/>
            </a:pPr>
            <a:r>
              <a:rPr lang="sr-Cyrl-RS" sz="2800" dirty="0">
                <a:solidFill>
                  <a:prstClr val="black"/>
                </a:solidFill>
                <a:latin typeface="Corbel" panose="020B0503020204020204"/>
              </a:rPr>
              <a:t>Мења окружење:</a:t>
            </a:r>
          </a:p>
          <a:p>
            <a:pPr lvl="1">
              <a:buClr>
                <a:srgbClr val="30ACEC">
                  <a:lumMod val="75000"/>
                </a:srgbClr>
              </a:buClr>
              <a:defRPr/>
            </a:pPr>
            <a:r>
              <a:rPr lang="sr-Cyrl-RS" sz="2400" dirty="0">
                <a:solidFill>
                  <a:prstClr val="black"/>
                </a:solidFill>
                <a:latin typeface="Corbel" panose="020B0503020204020204"/>
              </a:rPr>
              <a:t>Прави мостове, насипе, путеве, тунеле, зграде </a:t>
            </a:r>
            <a:endParaRPr kumimoji="0" lang="sr-Cyrl-R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lvl="1"/>
            <a:endParaRPr lang="sr-Cyrl-RS" sz="2400" dirty="0"/>
          </a:p>
        </p:txBody>
      </p:sp>
    </p:spTree>
    <p:extLst>
      <p:ext uri="{BB962C8B-B14F-4D97-AF65-F5344CB8AC3E}">
        <p14:creationId xmlns:p14="http://schemas.microsoft.com/office/powerpoint/2010/main" val="1199071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70FBF-0A25-5174-AE69-2CA933B56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Man building a house — Stock Photo © halfpoint #72071737">
            <a:extLst>
              <a:ext uri="{FF2B5EF4-FFF2-40B4-BE49-F238E27FC236}">
                <a16:creationId xmlns:a16="http://schemas.microsoft.com/office/drawing/2014/main" id="{6E05F3BB-8FFD-5A93-AA89-CEFE11C43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3" y="0"/>
            <a:ext cx="4908896" cy="3267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A woman making a loaf of bread in a … – License Images – 11117277 ❘  StockFood">
            <a:extLst>
              <a:ext uri="{FF2B5EF4-FFF2-40B4-BE49-F238E27FC236}">
                <a16:creationId xmlns:a16="http://schemas.microsoft.com/office/drawing/2014/main" id="{F779D861-4229-743C-7BBD-FF34AD571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821" y="0"/>
            <a:ext cx="4476179" cy="298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11 Surprising skills children need to successfully learn to write - Ovia  Health">
            <a:extLst>
              <a:ext uri="{FF2B5EF4-FFF2-40B4-BE49-F238E27FC236}">
                <a16:creationId xmlns:a16="http://schemas.microsoft.com/office/drawing/2014/main" id="{2420CB68-5ABB-35EC-FE50-918D3007D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7484"/>
            <a:ext cx="5432695" cy="362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alf of beginner guitarists in US and UK are female, survey says | Music |  The Guardian">
            <a:extLst>
              <a:ext uri="{FF2B5EF4-FFF2-40B4-BE49-F238E27FC236}">
                <a16:creationId xmlns:a16="http://schemas.microsoft.com/office/drawing/2014/main" id="{3CFA0290-969F-F4CE-FB0C-2A5B10B60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375" y="3525183"/>
            <a:ext cx="4208625" cy="333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697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40" name="Rectangle 5139">
            <a:extLst>
              <a:ext uri="{FF2B5EF4-FFF2-40B4-BE49-F238E27FC236}">
                <a16:creationId xmlns:a16="http://schemas.microsoft.com/office/drawing/2014/main" id="{85428F22-76B3-4107-AADE-3F9EC95FD32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41" name="Group 5140">
            <a:extLst>
              <a:ext uri="{FF2B5EF4-FFF2-40B4-BE49-F238E27FC236}">
                <a16:creationId xmlns:a16="http://schemas.microsoft.com/office/drawing/2014/main" id="{5346FBCF-5353-4172-96F5-4B7EB07777C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17698" y="-12875"/>
            <a:ext cx="1953297" cy="6890194"/>
            <a:chOff x="2199787" y="-12875"/>
            <a:chExt cx="2679011" cy="6890194"/>
          </a:xfrm>
        </p:grpSpPr>
        <p:sp useBgFill="1">
          <p:nvSpPr>
            <p:cNvPr id="5142" name="Rectangle 19">
              <a:extLst>
                <a:ext uri="{FF2B5EF4-FFF2-40B4-BE49-F238E27FC236}">
                  <a16:creationId xmlns:a16="http://schemas.microsoft.com/office/drawing/2014/main" id="{343F3E6D-808D-43AD-9485-AD0014BEAE2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199787" y="-12875"/>
              <a:ext cx="2679011" cy="5301468"/>
            </a:xfrm>
            <a:custGeom>
              <a:avLst/>
              <a:gdLst>
                <a:gd name="connsiteX0" fmla="*/ 0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0 w 2570017"/>
                <a:gd name="connsiteY4" fmla="*/ 0 h 2554287"/>
                <a:gd name="connsiteX0" fmla="*/ 904009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904009 w 2570017"/>
                <a:gd name="connsiteY4" fmla="*/ 0 h 2554287"/>
                <a:gd name="connsiteX0" fmla="*/ 644236 w 2570017"/>
                <a:gd name="connsiteY0" fmla="*/ 10391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44236 w 2570017"/>
                <a:gd name="connsiteY4" fmla="*/ 10391 h 2554287"/>
                <a:gd name="connsiteX0" fmla="*/ 633845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33845 w 2570017"/>
                <a:gd name="connsiteY4" fmla="*/ 0 h 2554287"/>
                <a:gd name="connsiteX0" fmla="*/ 675409 w 2611581"/>
                <a:gd name="connsiteY0" fmla="*/ 0 h 2554287"/>
                <a:gd name="connsiteX1" fmla="*/ 2611581 w 2611581"/>
                <a:gd name="connsiteY1" fmla="*/ 0 h 2554287"/>
                <a:gd name="connsiteX2" fmla="*/ 2611581 w 2611581"/>
                <a:gd name="connsiteY2" fmla="*/ 2554287 h 2554287"/>
                <a:gd name="connsiteX3" fmla="*/ 0 w 2611581"/>
                <a:gd name="connsiteY3" fmla="*/ 2554287 h 2554287"/>
                <a:gd name="connsiteX4" fmla="*/ 675409 w 2611581"/>
                <a:gd name="connsiteY4" fmla="*/ 0 h 2554287"/>
                <a:gd name="connsiteX0" fmla="*/ 650979 w 2587151"/>
                <a:gd name="connsiteY0" fmla="*/ 0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650979 w 2587151"/>
                <a:gd name="connsiteY4" fmla="*/ 0 h 2554287"/>
                <a:gd name="connsiteX0" fmla="*/ 730379 w 2587151"/>
                <a:gd name="connsiteY0" fmla="*/ 5692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730379 w 2587151"/>
                <a:gd name="connsiteY4" fmla="*/ 5692 h 2554287"/>
                <a:gd name="connsiteX0" fmla="*/ 864750 w 2587151"/>
                <a:gd name="connsiteY0" fmla="*/ 2847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64750 w 2587151"/>
                <a:gd name="connsiteY4" fmla="*/ 2847 h 2554287"/>
                <a:gd name="connsiteX0" fmla="*/ 883073 w 2587151"/>
                <a:gd name="connsiteY0" fmla="*/ 1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83073 w 2587151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5750 h 2565670"/>
                <a:gd name="connsiteX4" fmla="*/ 895288 w 2611581"/>
                <a:gd name="connsiteY4" fmla="*/ 1 h 2565670"/>
                <a:gd name="connsiteX0" fmla="*/ 1544433 w 3260726"/>
                <a:gd name="connsiteY0" fmla="*/ 1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1544433 w 3260726"/>
                <a:gd name="connsiteY4" fmla="*/ 1 h 2565670"/>
                <a:gd name="connsiteX0" fmla="*/ 921784 w 3260726"/>
                <a:gd name="connsiteY0" fmla="*/ 12347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3260726"/>
                <a:gd name="connsiteY0" fmla="*/ 12347 h 2565670"/>
                <a:gd name="connsiteX1" fmla="*/ 2321160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2322228"/>
                <a:gd name="connsiteY0" fmla="*/ 12347 h 2565670"/>
                <a:gd name="connsiteX1" fmla="*/ 2321160 w 2322228"/>
                <a:gd name="connsiteY1" fmla="*/ 0 h 2565670"/>
                <a:gd name="connsiteX2" fmla="*/ 2320129 w 2322228"/>
                <a:gd name="connsiteY2" fmla="*/ 2565670 h 2565670"/>
                <a:gd name="connsiteX3" fmla="*/ 0 w 2322228"/>
                <a:gd name="connsiteY3" fmla="*/ 2521058 h 2565670"/>
                <a:gd name="connsiteX4" fmla="*/ 921784 w 2322228"/>
                <a:gd name="connsiteY4" fmla="*/ 12347 h 2565670"/>
                <a:gd name="connsiteX0" fmla="*/ 921784 w 2322228"/>
                <a:gd name="connsiteY0" fmla="*/ 0 h 2571841"/>
                <a:gd name="connsiteX1" fmla="*/ 2321160 w 2322228"/>
                <a:gd name="connsiteY1" fmla="*/ 6171 h 2571841"/>
                <a:gd name="connsiteX2" fmla="*/ 2320129 w 2322228"/>
                <a:gd name="connsiteY2" fmla="*/ 2571841 h 2571841"/>
                <a:gd name="connsiteX3" fmla="*/ 0 w 2322228"/>
                <a:gd name="connsiteY3" fmla="*/ 2527229 h 2571841"/>
                <a:gd name="connsiteX4" fmla="*/ 921784 w 2322228"/>
                <a:gd name="connsiteY4" fmla="*/ 0 h 2571841"/>
                <a:gd name="connsiteX0" fmla="*/ 921784 w 2611583"/>
                <a:gd name="connsiteY0" fmla="*/ 0 h 2540977"/>
                <a:gd name="connsiteX1" fmla="*/ 2321160 w 2611583"/>
                <a:gd name="connsiteY1" fmla="*/ 6171 h 2540977"/>
                <a:gd name="connsiteX2" fmla="*/ 2611583 w 2611583"/>
                <a:gd name="connsiteY2" fmla="*/ 2540977 h 2540977"/>
                <a:gd name="connsiteX3" fmla="*/ 0 w 2611583"/>
                <a:gd name="connsiteY3" fmla="*/ 2527229 h 2540977"/>
                <a:gd name="connsiteX4" fmla="*/ 921784 w 2611583"/>
                <a:gd name="connsiteY4" fmla="*/ 0 h 2540977"/>
                <a:gd name="connsiteX0" fmla="*/ 921784 w 2611583"/>
                <a:gd name="connsiteY0" fmla="*/ 2 h 2540979"/>
                <a:gd name="connsiteX1" fmla="*/ 2572870 w 2611583"/>
                <a:gd name="connsiteY1" fmla="*/ 0 h 2540979"/>
                <a:gd name="connsiteX2" fmla="*/ 2611583 w 2611583"/>
                <a:gd name="connsiteY2" fmla="*/ 2540979 h 2540979"/>
                <a:gd name="connsiteX3" fmla="*/ 0 w 2611583"/>
                <a:gd name="connsiteY3" fmla="*/ 2527231 h 2540979"/>
                <a:gd name="connsiteX4" fmla="*/ 921784 w 2611583"/>
                <a:gd name="connsiteY4" fmla="*/ 2 h 2540979"/>
                <a:gd name="connsiteX0" fmla="*/ 921784 w 2705467"/>
                <a:gd name="connsiteY0" fmla="*/ 0 h 2540977"/>
                <a:gd name="connsiteX1" fmla="*/ 2705349 w 2705467"/>
                <a:gd name="connsiteY1" fmla="*/ 6171 h 2540977"/>
                <a:gd name="connsiteX2" fmla="*/ 2611583 w 2705467"/>
                <a:gd name="connsiteY2" fmla="*/ 2540977 h 2540977"/>
                <a:gd name="connsiteX3" fmla="*/ 0 w 2705467"/>
                <a:gd name="connsiteY3" fmla="*/ 2527229 h 2540977"/>
                <a:gd name="connsiteX4" fmla="*/ 921784 w 2705467"/>
                <a:gd name="connsiteY4" fmla="*/ 0 h 2540977"/>
                <a:gd name="connsiteX0" fmla="*/ 921784 w 2718702"/>
                <a:gd name="connsiteY0" fmla="*/ 2 h 2540979"/>
                <a:gd name="connsiteX1" fmla="*/ 2718597 w 2718702"/>
                <a:gd name="connsiteY1" fmla="*/ 0 h 2540979"/>
                <a:gd name="connsiteX2" fmla="*/ 2611583 w 2718702"/>
                <a:gd name="connsiteY2" fmla="*/ 2540979 h 2540979"/>
                <a:gd name="connsiteX3" fmla="*/ 0 w 2718702"/>
                <a:gd name="connsiteY3" fmla="*/ 2527231 h 2540979"/>
                <a:gd name="connsiteX4" fmla="*/ 921784 w 2718702"/>
                <a:gd name="connsiteY4" fmla="*/ 2 h 2540979"/>
                <a:gd name="connsiteX0" fmla="*/ 921784 w 2679012"/>
                <a:gd name="connsiteY0" fmla="*/ 0 h 2540977"/>
                <a:gd name="connsiteX1" fmla="*/ 2678853 w 2679012"/>
                <a:gd name="connsiteY1" fmla="*/ 6171 h 2540977"/>
                <a:gd name="connsiteX2" fmla="*/ 2611583 w 2679012"/>
                <a:gd name="connsiteY2" fmla="*/ 2540977 h 2540977"/>
                <a:gd name="connsiteX3" fmla="*/ 0 w 2679012"/>
                <a:gd name="connsiteY3" fmla="*/ 2527229 h 2540977"/>
                <a:gd name="connsiteX4" fmla="*/ 921784 w 2679012"/>
                <a:gd name="connsiteY4" fmla="*/ 0 h 254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012" h="2540977">
                  <a:moveTo>
                    <a:pt x="921784" y="0"/>
                  </a:moveTo>
                  <a:lnTo>
                    <a:pt x="2678853" y="6171"/>
                  </a:lnTo>
                  <a:cubicBezTo>
                    <a:pt x="2682925" y="861394"/>
                    <a:pt x="2607511" y="1685754"/>
                    <a:pt x="2611583" y="2540977"/>
                  </a:cubicBezTo>
                  <a:lnTo>
                    <a:pt x="0" y="2527229"/>
                  </a:lnTo>
                  <a:lnTo>
                    <a:pt x="921784" y="0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14598" r="-265621" b="-286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5143" name="Rectangle 20">
              <a:extLst>
                <a:ext uri="{FF2B5EF4-FFF2-40B4-BE49-F238E27FC236}">
                  <a16:creationId xmlns:a16="http://schemas.microsoft.com/office/drawing/2014/main" id="{03DB1AC6-5430-4CD3-BD83-86E675A11A3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211875" y="5257482"/>
              <a:ext cx="2586931" cy="1619837"/>
            </a:xfrm>
            <a:custGeom>
              <a:avLst/>
              <a:gdLst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0 w 2611581"/>
                <a:gd name="connsiteY3" fmla="*/ 4303713 h 4303713"/>
                <a:gd name="connsiteX4" fmla="*/ 0 w 2611581"/>
                <a:gd name="connsiteY4" fmla="*/ 0 h 4303713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693718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963882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213264 w 2611581"/>
                <a:gd name="connsiteY3" fmla="*/ 4293322 h 4303713"/>
                <a:gd name="connsiteX4" fmla="*/ 0 w 2611581"/>
                <a:gd name="connsiteY4" fmla="*/ 0 h 4303713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171701 w 2611581"/>
                <a:gd name="connsiteY3" fmla="*/ 3638695 h 4303713"/>
                <a:gd name="connsiteX4" fmla="*/ 0 w 2611581"/>
                <a:gd name="connsiteY4" fmla="*/ 0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81054 w 2720934"/>
                <a:gd name="connsiteY3" fmla="*/ 3638695 h 4303713"/>
                <a:gd name="connsiteX4" fmla="*/ 0 w 2720934"/>
                <a:gd name="connsiteY4" fmla="*/ 268283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64231 w 2720934"/>
                <a:gd name="connsiteY3" fmla="*/ 3717600 h 4303713"/>
                <a:gd name="connsiteX4" fmla="*/ 0 w 2720934"/>
                <a:gd name="connsiteY4" fmla="*/ 268283 h 4303713"/>
                <a:gd name="connsiteX0" fmla="*/ 0 w 2720934"/>
                <a:gd name="connsiteY0" fmla="*/ 268283 h 4335275"/>
                <a:gd name="connsiteX1" fmla="*/ 2720934 w 2720934"/>
                <a:gd name="connsiteY1" fmla="*/ 0 h 4335275"/>
                <a:gd name="connsiteX2" fmla="*/ 2653639 w 2720934"/>
                <a:gd name="connsiteY2" fmla="*/ 4335275 h 4335275"/>
                <a:gd name="connsiteX3" fmla="*/ 2264231 w 2720934"/>
                <a:gd name="connsiteY3" fmla="*/ 3717600 h 4335275"/>
                <a:gd name="connsiteX4" fmla="*/ 0 w 2720934"/>
                <a:gd name="connsiteY4" fmla="*/ 268283 h 4335275"/>
                <a:gd name="connsiteX0" fmla="*/ 0 w 2737757"/>
                <a:gd name="connsiteY0" fmla="*/ 236721 h 4335275"/>
                <a:gd name="connsiteX1" fmla="*/ 2737757 w 2737757"/>
                <a:gd name="connsiteY1" fmla="*/ 0 h 4335275"/>
                <a:gd name="connsiteX2" fmla="*/ 2670462 w 2737757"/>
                <a:gd name="connsiteY2" fmla="*/ 4335275 h 4335275"/>
                <a:gd name="connsiteX3" fmla="*/ 2281054 w 2737757"/>
                <a:gd name="connsiteY3" fmla="*/ 3717600 h 4335275"/>
                <a:gd name="connsiteX4" fmla="*/ 0 w 2737757"/>
                <a:gd name="connsiteY4" fmla="*/ 236721 h 4335275"/>
                <a:gd name="connsiteX0" fmla="*/ 0 w 2729346"/>
                <a:gd name="connsiteY0" fmla="*/ 0 h 4098554"/>
                <a:gd name="connsiteX1" fmla="*/ 2729346 w 2729346"/>
                <a:gd name="connsiteY1" fmla="*/ 126250 h 4098554"/>
                <a:gd name="connsiteX2" fmla="*/ 2670462 w 2729346"/>
                <a:gd name="connsiteY2" fmla="*/ 4098554 h 4098554"/>
                <a:gd name="connsiteX3" fmla="*/ 2281054 w 2729346"/>
                <a:gd name="connsiteY3" fmla="*/ 3480879 h 4098554"/>
                <a:gd name="connsiteX4" fmla="*/ 0 w 2729346"/>
                <a:gd name="connsiteY4" fmla="*/ 0 h 4098554"/>
                <a:gd name="connsiteX0" fmla="*/ 0 w 2720934"/>
                <a:gd name="connsiteY0" fmla="*/ 0 h 4098554"/>
                <a:gd name="connsiteX1" fmla="*/ 2720934 w 2720934"/>
                <a:gd name="connsiteY1" fmla="*/ 31562 h 4098554"/>
                <a:gd name="connsiteX2" fmla="*/ 2670462 w 2720934"/>
                <a:gd name="connsiteY2" fmla="*/ 4098554 h 4098554"/>
                <a:gd name="connsiteX3" fmla="*/ 2281054 w 2720934"/>
                <a:gd name="connsiteY3" fmla="*/ 3480879 h 4098554"/>
                <a:gd name="connsiteX4" fmla="*/ 0 w 2720934"/>
                <a:gd name="connsiteY4" fmla="*/ 0 h 4098554"/>
                <a:gd name="connsiteX0" fmla="*/ 0 w 2720934"/>
                <a:gd name="connsiteY0" fmla="*/ 15782 h 4114336"/>
                <a:gd name="connsiteX1" fmla="*/ 2720934 w 2720934"/>
                <a:gd name="connsiteY1" fmla="*/ 0 h 4114336"/>
                <a:gd name="connsiteX2" fmla="*/ 2670462 w 2720934"/>
                <a:gd name="connsiteY2" fmla="*/ 4114336 h 4114336"/>
                <a:gd name="connsiteX3" fmla="*/ 2281054 w 2720934"/>
                <a:gd name="connsiteY3" fmla="*/ 3496661 h 4114336"/>
                <a:gd name="connsiteX4" fmla="*/ 0 w 2720934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80409 w 2820289"/>
                <a:gd name="connsiteY3" fmla="*/ 3496661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3972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3721149"/>
                <a:gd name="connsiteY0" fmla="*/ 0 h 4269703"/>
                <a:gd name="connsiteX1" fmla="*/ 3721149 w 3721149"/>
                <a:gd name="connsiteY1" fmla="*/ 155367 h 4269703"/>
                <a:gd name="connsiteX2" fmla="*/ 3664832 w 3721149"/>
                <a:gd name="connsiteY2" fmla="*/ 4269703 h 4269703"/>
                <a:gd name="connsiteX3" fmla="*/ 3263736 w 3721149"/>
                <a:gd name="connsiteY3" fmla="*/ 3673347 h 4269703"/>
                <a:gd name="connsiteX4" fmla="*/ 0 w 3721149"/>
                <a:gd name="connsiteY4" fmla="*/ 0 h 4269703"/>
                <a:gd name="connsiteX0" fmla="*/ 0 w 3721149"/>
                <a:gd name="connsiteY0" fmla="*/ 0 h 4289488"/>
                <a:gd name="connsiteX1" fmla="*/ 3721149 w 3721149"/>
                <a:gd name="connsiteY1" fmla="*/ 155367 h 4289488"/>
                <a:gd name="connsiteX2" fmla="*/ 3664832 w 3721149"/>
                <a:gd name="connsiteY2" fmla="*/ 4269703 h 4289488"/>
                <a:gd name="connsiteX3" fmla="*/ 1705997 w 3721149"/>
                <a:gd name="connsiteY3" fmla="*/ 4289488 h 4289488"/>
                <a:gd name="connsiteX4" fmla="*/ 0 w 3721149"/>
                <a:gd name="connsiteY4" fmla="*/ 0 h 4289488"/>
                <a:gd name="connsiteX0" fmla="*/ 0 w 3664846"/>
                <a:gd name="connsiteY0" fmla="*/ 15785 h 4305273"/>
                <a:gd name="connsiteX1" fmla="*/ 3664846 w 3664846"/>
                <a:gd name="connsiteY1" fmla="*/ 0 h 4305273"/>
                <a:gd name="connsiteX2" fmla="*/ 3664832 w 3664846"/>
                <a:gd name="connsiteY2" fmla="*/ 4285488 h 4305273"/>
                <a:gd name="connsiteX3" fmla="*/ 1705997 w 3664846"/>
                <a:gd name="connsiteY3" fmla="*/ 4305273 h 4305273"/>
                <a:gd name="connsiteX4" fmla="*/ 0 w 3664846"/>
                <a:gd name="connsiteY4" fmla="*/ 15785 h 430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4846" h="4305273">
                  <a:moveTo>
                    <a:pt x="0" y="15785"/>
                  </a:moveTo>
                  <a:lnTo>
                    <a:pt x="3664846" y="0"/>
                  </a:lnTo>
                  <a:cubicBezTo>
                    <a:pt x="3664841" y="1428496"/>
                    <a:pt x="3664837" y="2856992"/>
                    <a:pt x="3664832" y="4285488"/>
                  </a:cubicBezTo>
                  <a:lnTo>
                    <a:pt x="1705997" y="4305273"/>
                  </a:lnTo>
                  <a:lnTo>
                    <a:pt x="0" y="15785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63116" t="-323529" r="-3982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44" name="Group 5143">
            <a:extLst>
              <a:ext uri="{FF2B5EF4-FFF2-40B4-BE49-F238E27FC236}">
                <a16:creationId xmlns:a16="http://schemas.microsoft.com/office/drawing/2014/main" id="{78326E10-C8CB-487F-A110-F861268DE61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70459" y="0"/>
            <a:ext cx="1827609" cy="6858001"/>
            <a:chOff x="1320800" y="0"/>
            <a:chExt cx="2436813" cy="6858001"/>
          </a:xfrm>
        </p:grpSpPr>
        <p:sp>
          <p:nvSpPr>
            <p:cNvPr id="5145" name="Freeform 6">
              <a:extLst>
                <a:ext uri="{FF2B5EF4-FFF2-40B4-BE49-F238E27FC236}">
                  <a16:creationId xmlns:a16="http://schemas.microsoft.com/office/drawing/2014/main" id="{3279962B-46D2-4E19-B632-39B80D1E80A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6" name="Freeform 7">
              <a:extLst>
                <a:ext uri="{FF2B5EF4-FFF2-40B4-BE49-F238E27FC236}">
                  <a16:creationId xmlns:a16="http://schemas.microsoft.com/office/drawing/2014/main" id="{321A335A-53CB-4C17-AB51-5D9C2DCB45E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6" name="Freeform 8">
              <a:extLst>
                <a:ext uri="{FF2B5EF4-FFF2-40B4-BE49-F238E27FC236}">
                  <a16:creationId xmlns:a16="http://schemas.microsoft.com/office/drawing/2014/main" id="{A0E0D557-405B-469F-AEDE-4E3404AA416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7" name="Freeform 9">
              <a:extLst>
                <a:ext uri="{FF2B5EF4-FFF2-40B4-BE49-F238E27FC236}">
                  <a16:creationId xmlns:a16="http://schemas.microsoft.com/office/drawing/2014/main" id="{D8D4E62F-9393-40A6-9E85-9F3B59C4628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8" name="Freeform 10">
              <a:extLst>
                <a:ext uri="{FF2B5EF4-FFF2-40B4-BE49-F238E27FC236}">
                  <a16:creationId xmlns:a16="http://schemas.microsoft.com/office/drawing/2014/main" id="{FABD11B1-DE89-45BC-8204-968C88AADC3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9" name="Freeform 11">
              <a:extLst>
                <a:ext uri="{FF2B5EF4-FFF2-40B4-BE49-F238E27FC236}">
                  <a16:creationId xmlns:a16="http://schemas.microsoft.com/office/drawing/2014/main" id="{AFA4965A-1FBC-44B8-B96A-3F5275C3AEF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AE791E-1E4E-C719-7B24-7B9D2D8B3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799" y="685800"/>
            <a:ext cx="5509418" cy="1413933"/>
          </a:xfrm>
        </p:spPr>
        <p:txBody>
          <a:bodyPr>
            <a:normAutofit/>
          </a:bodyPr>
          <a:lstStyle/>
          <a:p>
            <a:r>
              <a:rPr lang="sr-Cyrl-RS"/>
              <a:t>Човек као свесно биће</a:t>
            </a:r>
            <a:endParaRPr lang="en-US" dirty="0"/>
          </a:p>
        </p:txBody>
      </p:sp>
      <p:pic>
        <p:nvPicPr>
          <p:cNvPr id="5122" name="Picture 2" descr="Flat thinking man (29533952) – Royalty-Free Vector | VectorStock">
            <a:extLst>
              <a:ext uri="{FF2B5EF4-FFF2-40B4-BE49-F238E27FC236}">
                <a16:creationId xmlns:a16="http://schemas.microsoft.com/office/drawing/2014/main" id="{2457699C-B375-0C8D-2F98-B6D786C6E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7" r="23066"/>
          <a:stretch>
            <a:fillRect/>
          </a:stretch>
        </p:blipFill>
        <p:spPr bwMode="auto">
          <a:xfrm>
            <a:off x="20" y="10"/>
            <a:ext cx="2594352" cy="6857990"/>
          </a:xfrm>
          <a:custGeom>
            <a:avLst/>
            <a:gdLst/>
            <a:ahLst/>
            <a:cxnLst/>
            <a:rect l="l" t="t" r="r" b="b"/>
            <a:pathLst>
              <a:path w="3458633" h="6858000">
                <a:moveTo>
                  <a:pt x="0" y="0"/>
                </a:moveTo>
                <a:lnTo>
                  <a:pt x="3174999" y="0"/>
                </a:lnTo>
                <a:lnTo>
                  <a:pt x="2294466" y="5223932"/>
                </a:lnTo>
                <a:lnTo>
                  <a:pt x="3458633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38E3A-3B92-3126-C8DE-70A4F9076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900" y="2048933"/>
            <a:ext cx="5999843" cy="4308324"/>
          </a:xfrm>
        </p:spPr>
        <p:txBody>
          <a:bodyPr>
            <a:normAutofit/>
          </a:bodyPr>
          <a:lstStyle/>
          <a:p>
            <a:r>
              <a:rPr lang="sr-Cyrl-RS" sz="2800" dirty="0"/>
              <a:t>Човек брзо учи од других чланова заједнице</a:t>
            </a:r>
          </a:p>
          <a:p>
            <a:r>
              <a:rPr lang="sr-Cyrl-RS" sz="2800" dirty="0"/>
              <a:t>Човек је биће које размишља, због тога он има одговорност према животу, људима и природи</a:t>
            </a:r>
          </a:p>
          <a:p>
            <a:r>
              <a:rPr lang="sr-Cyrl-RS" sz="2800" dirty="0"/>
              <a:t>Зато кажемо да је човек </a:t>
            </a:r>
            <a:r>
              <a:rPr lang="sr-Cyrl-RS" sz="2800" b="1" dirty="0"/>
              <a:t>свесно, разумно биће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04774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10527-8C9D-469F-5A81-31CEB68F3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Човек као друштвено биће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8AF22-B4A9-9891-BB55-ACD4F708E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r-Cyrl-RS" sz="2800" dirty="0"/>
              <a:t>Људи се међусобно разликују по изгледу, обичајима, навикама и карактерним особинама</a:t>
            </a:r>
          </a:p>
          <a:p>
            <a:r>
              <a:rPr lang="sr-Cyrl-RS" sz="2800" dirty="0"/>
              <a:t>Иако је сваки човек јединствен</a:t>
            </a:r>
            <a:r>
              <a:rPr lang="en-US" sz="2800" dirty="0"/>
              <a:t>,</a:t>
            </a:r>
            <a:r>
              <a:rPr lang="sr-Cyrl-RS" sz="2800" dirty="0"/>
              <a:t> сви људи имају много тога заједничког </a:t>
            </a:r>
          </a:p>
          <a:p>
            <a:r>
              <a:rPr lang="sr-Cyrl-RS" sz="2800" dirty="0"/>
              <a:t>Људи су одувек били упућени једни на друге и међусобно повезани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2328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66B25-F455-B871-F6DA-44D0D9F53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406433"/>
          </a:xfrm>
        </p:spPr>
        <p:txBody>
          <a:bodyPr/>
          <a:lstStyle/>
          <a:p>
            <a:r>
              <a:rPr lang="sr-Cyrl-RS" dirty="0"/>
              <a:t>Човек као друштвено биће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02DAF-8EDF-E295-9150-887AC7E2E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269" y="2142309"/>
            <a:ext cx="8212182" cy="4258489"/>
          </a:xfrm>
        </p:spPr>
        <p:txBody>
          <a:bodyPr>
            <a:normAutofit/>
          </a:bodyPr>
          <a:lstStyle/>
          <a:p>
            <a:r>
              <a:rPr lang="sr-Cyrl-RS" sz="2800" dirty="0"/>
              <a:t>Зато човек живи у заједници са другим људима</a:t>
            </a:r>
          </a:p>
          <a:p>
            <a:r>
              <a:rPr lang="sr-Cyrl-RS" sz="2800" dirty="0"/>
              <a:t>Људи помажу једни другима да би лакше прошли кроз тешкоће и поделили лепе тренутке</a:t>
            </a:r>
          </a:p>
          <a:p>
            <a:r>
              <a:rPr lang="sr-Cyrl-RS" sz="2800" dirty="0"/>
              <a:t>Људске заједнице су његова породица, родбина, другари из школе, пријатељи, спортски клуб, град...</a:t>
            </a:r>
          </a:p>
          <a:p>
            <a:r>
              <a:rPr lang="sr-Cyrl-RS" sz="2800" dirty="0"/>
              <a:t>Због тога кажемо да је човек </a:t>
            </a:r>
            <a:r>
              <a:rPr lang="sr-Cyrl-RS" sz="2800" b="1" dirty="0"/>
              <a:t>друштвено биће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040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3" name="Rectangle 8202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 descr="S4K FC: Meet The Teams - Kids Football Club Under 7s to Under 16s">
            <a:extLst>
              <a:ext uri="{FF2B5EF4-FFF2-40B4-BE49-F238E27FC236}">
                <a16:creationId xmlns:a16="http://schemas.microsoft.com/office/drawing/2014/main" id="{6945AC86-6F97-D436-8E69-8131AA9A9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0" r="31562"/>
          <a:stretch>
            <a:fillRect/>
          </a:stretch>
        </p:blipFill>
        <p:spPr bwMode="auto">
          <a:xfrm>
            <a:off x="20" y="10"/>
            <a:ext cx="552752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Četvrtak je u našoj školi protekao u znaku muzike. Održana je smotra  ,,Raspevana odeljenska zajednica&quot; na kojoj su se učenici predstavili  pesmama koje su pripremili sa svojim učiteljicama. #decijanedelja #posavci  #raspevanaodeljenskazajednica">
            <a:extLst>
              <a:ext uri="{FF2B5EF4-FFF2-40B4-BE49-F238E27FC236}">
                <a16:creationId xmlns:a16="http://schemas.microsoft.com/office/drawing/2014/main" id="{DD4C0033-A2DD-065E-E587-2F21FC6E3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4186"/>
          <a:stretch>
            <a:fillRect/>
          </a:stretch>
        </p:blipFill>
        <p:spPr bwMode="auto">
          <a:xfrm>
            <a:off x="5650992" y="1"/>
            <a:ext cx="3493008" cy="334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ity people Images - Free Download on Freepik">
            <a:extLst>
              <a:ext uri="{FF2B5EF4-FFF2-40B4-BE49-F238E27FC236}">
                <a16:creationId xmlns:a16="http://schemas.microsoft.com/office/drawing/2014/main" id="{6D3EC7D6-F028-E1BC-4B76-712F86487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6" r="9249" b="3"/>
          <a:stretch>
            <a:fillRect/>
          </a:stretch>
        </p:blipFill>
        <p:spPr bwMode="auto">
          <a:xfrm>
            <a:off x="5650990" y="3511296"/>
            <a:ext cx="3493010" cy="334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174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536" y="181107"/>
            <a:ext cx="6262927" cy="1504335"/>
          </a:xfrm>
        </p:spPr>
        <p:txBody>
          <a:bodyPr>
            <a:normAutofit/>
          </a:bodyPr>
          <a:lstStyle/>
          <a:p>
            <a:r>
              <a:rPr lang="sr-Cyrl-RS" dirty="0"/>
              <a:t>Породица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4412" y="1602377"/>
            <a:ext cx="3323747" cy="4476206"/>
          </a:xfrm>
        </p:spPr>
        <p:txBody>
          <a:bodyPr anchor="t">
            <a:noAutofit/>
          </a:bodyPr>
          <a:lstStyle/>
          <a:p>
            <a:r>
              <a:rPr lang="ru-RU" sz="2800" dirty="0"/>
              <a:t>Основна друштвена заједница.</a:t>
            </a:r>
          </a:p>
          <a:p>
            <a:r>
              <a:rPr lang="ru-RU" sz="2800" dirty="0"/>
              <a:t>У породици учимо прве вредности и понашање.</a:t>
            </a:r>
          </a:p>
          <a:p>
            <a:r>
              <a:rPr lang="ru-RU" sz="2800" dirty="0"/>
              <a:t>Породица брине о нашој сигурности и развоју.</a:t>
            </a:r>
          </a:p>
        </p:txBody>
      </p:sp>
      <p:pic>
        <p:nvPicPr>
          <p:cNvPr id="6152" name="Picture 8" descr="Family – Porodica - Asocijacija Majka i Dijete">
            <a:extLst>
              <a:ext uri="{FF2B5EF4-FFF2-40B4-BE49-F238E27FC236}">
                <a16:creationId xmlns:a16="http://schemas.microsoft.com/office/drawing/2014/main" id="{751A5841-6C33-D7F2-846F-E02D2C120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1576453"/>
            <a:ext cx="4263691" cy="3400293"/>
          </a:xfrm>
          <a:prstGeom prst="roundRect">
            <a:avLst>
              <a:gd name="adj" fmla="val 4380"/>
            </a:avLst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ДЕЧЈА НЕДЕЉА: “Моје срце - моја породица” » ОШ &quot;Краљ ...">
            <a:extLst>
              <a:ext uri="{FF2B5EF4-FFF2-40B4-BE49-F238E27FC236}">
                <a16:creationId xmlns:a16="http://schemas.microsoft.com/office/drawing/2014/main" id="{D8D5AE70-F268-9B99-D22A-935F00C805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ДЕЧЈА НЕДЕЉА: “Моје срце - моја породица” » ОШ &quot;Краљ ...">
            <a:extLst>
              <a:ext uri="{FF2B5EF4-FFF2-40B4-BE49-F238E27FC236}">
                <a16:creationId xmlns:a16="http://schemas.microsoft.com/office/drawing/2014/main" id="{C3F1EF68-D077-9384-3132-BA5E4E7990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ДЕЧЈА НЕДЕЉА: “Моје срце - моја породица” » ОШ &quot;Краљ ...">
            <a:extLst>
              <a:ext uri="{FF2B5EF4-FFF2-40B4-BE49-F238E27FC236}">
                <a16:creationId xmlns:a16="http://schemas.microsoft.com/office/drawing/2014/main" id="{55C7112A-BB1E-0008-258C-DFD8A37122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63440" y="351173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3" y="685800"/>
            <a:ext cx="7514035" cy="1752599"/>
          </a:xfrm>
        </p:spPr>
        <p:txBody>
          <a:bodyPr>
            <a:normAutofit/>
          </a:bodyPr>
          <a:lstStyle/>
          <a:p>
            <a:r>
              <a:rPr lang="sr-Cyrl-RS" dirty="0"/>
              <a:t>Школа</a:t>
            </a:r>
          </a:p>
        </p:txBody>
      </p:sp>
      <p:pic>
        <p:nvPicPr>
          <p:cNvPr id="3074" name="Picture 2" descr="10 Ways to Help Your Child Succeed in Elementary School | AllOne Health®">
            <a:extLst>
              <a:ext uri="{FF2B5EF4-FFF2-40B4-BE49-F238E27FC236}">
                <a16:creationId xmlns:a16="http://schemas.microsoft.com/office/drawing/2014/main" id="{96A9B7C8-2955-FB2A-1D65-4CEEB9F2D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2779773"/>
            <a:ext cx="3689581" cy="2462787"/>
          </a:xfrm>
          <a:prstGeom prst="roundRect">
            <a:avLst>
              <a:gd name="adj" fmla="val 4380"/>
            </a:avLst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252" y="2666999"/>
            <a:ext cx="4115015" cy="3124201"/>
          </a:xfrm>
        </p:spPr>
        <p:txBody>
          <a:bodyPr anchor="t">
            <a:normAutofit/>
          </a:bodyPr>
          <a:lstStyle/>
          <a:p>
            <a:r>
              <a:rPr lang="ru-RU" sz="2800" dirty="0"/>
              <a:t>Место где учимо и дружимо се.</a:t>
            </a:r>
          </a:p>
          <a:p>
            <a:r>
              <a:rPr lang="ru-RU" sz="2800" dirty="0"/>
              <a:t>Развијамо знање и вештине.</a:t>
            </a:r>
          </a:p>
          <a:p>
            <a:r>
              <a:rPr lang="ru-RU" sz="2800" dirty="0"/>
              <a:t>Учимo да сарађујемо у групи.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206136"/>
          </a:xfrm>
        </p:spPr>
        <p:txBody>
          <a:bodyPr/>
          <a:lstStyle/>
          <a:p>
            <a:r>
              <a:rPr dirty="0" err="1"/>
              <a:t>Другари</a:t>
            </a:r>
            <a:r>
              <a:rPr dirty="0"/>
              <a:t> и </a:t>
            </a:r>
            <a:r>
              <a:rPr dirty="0" err="1"/>
              <a:t>вршњаци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2446" y="1358537"/>
            <a:ext cx="7624354" cy="2857501"/>
          </a:xfrm>
        </p:spPr>
        <p:txBody>
          <a:bodyPr>
            <a:normAutofit/>
          </a:bodyPr>
          <a:lstStyle/>
          <a:p>
            <a:r>
              <a:rPr sz="2800" dirty="0" err="1"/>
              <a:t>Важни</a:t>
            </a:r>
            <a:r>
              <a:rPr sz="2800" dirty="0"/>
              <a:t> </a:t>
            </a:r>
            <a:r>
              <a:rPr sz="2800" dirty="0" err="1"/>
              <a:t>су</a:t>
            </a:r>
            <a:r>
              <a:rPr sz="2800" dirty="0"/>
              <a:t> </a:t>
            </a:r>
            <a:r>
              <a:rPr sz="2800" dirty="0" err="1"/>
              <a:t>за</a:t>
            </a:r>
            <a:r>
              <a:rPr sz="2800" dirty="0"/>
              <a:t> </a:t>
            </a:r>
            <a:r>
              <a:rPr sz="2800" dirty="0" err="1"/>
              <a:t>дружење</a:t>
            </a:r>
            <a:r>
              <a:rPr sz="2800" dirty="0"/>
              <a:t> и </a:t>
            </a:r>
            <a:r>
              <a:rPr sz="2800" dirty="0" err="1"/>
              <a:t>игру</a:t>
            </a:r>
            <a:r>
              <a:rPr sz="2800" dirty="0"/>
              <a:t>.</a:t>
            </a:r>
          </a:p>
          <a:p>
            <a:r>
              <a:rPr sz="2800" dirty="0" err="1"/>
              <a:t>Помажу</a:t>
            </a:r>
            <a:r>
              <a:rPr sz="2800" dirty="0"/>
              <a:t> </a:t>
            </a:r>
            <a:r>
              <a:rPr sz="2800" dirty="0" err="1"/>
              <a:t>нам</a:t>
            </a:r>
            <a:r>
              <a:rPr sz="2800" dirty="0"/>
              <a:t> </a:t>
            </a:r>
            <a:r>
              <a:rPr sz="2800" dirty="0" err="1"/>
              <a:t>да</a:t>
            </a:r>
            <a:r>
              <a:rPr sz="2800" dirty="0"/>
              <a:t> </a:t>
            </a:r>
            <a:r>
              <a:rPr sz="2800" dirty="0" err="1"/>
              <a:t>развијамо</a:t>
            </a:r>
            <a:r>
              <a:rPr sz="2800" dirty="0"/>
              <a:t> </a:t>
            </a:r>
            <a:r>
              <a:rPr sz="2800" dirty="0" err="1"/>
              <a:t>емпатију</a:t>
            </a:r>
            <a:r>
              <a:rPr sz="2800" dirty="0"/>
              <a:t>.</a:t>
            </a:r>
          </a:p>
          <a:p>
            <a:r>
              <a:rPr sz="2800" dirty="0" err="1"/>
              <a:t>Учимo</a:t>
            </a:r>
            <a:r>
              <a:rPr sz="2800" dirty="0"/>
              <a:t> </a:t>
            </a:r>
            <a:r>
              <a:rPr sz="2800" dirty="0" err="1"/>
              <a:t>како</a:t>
            </a:r>
            <a:r>
              <a:rPr sz="2800" dirty="0"/>
              <a:t> </a:t>
            </a:r>
            <a:r>
              <a:rPr sz="2800" dirty="0" err="1"/>
              <a:t>да</a:t>
            </a:r>
            <a:r>
              <a:rPr sz="2800" dirty="0"/>
              <a:t> </a:t>
            </a:r>
            <a:r>
              <a:rPr sz="2800" dirty="0" err="1"/>
              <a:t>поштујемо</a:t>
            </a:r>
            <a:r>
              <a:rPr sz="2800" dirty="0"/>
              <a:t> </a:t>
            </a:r>
            <a:r>
              <a:rPr sz="2800" dirty="0" err="1"/>
              <a:t>друге</a:t>
            </a:r>
            <a:r>
              <a:rPr sz="2800" dirty="0"/>
              <a:t>.</a:t>
            </a:r>
          </a:p>
        </p:txBody>
      </p:sp>
      <p:pic>
        <p:nvPicPr>
          <p:cNvPr id="7170" name="Picture 2" descr="Polazak u prvi razred – šta treba znati | Savremena osnovna škola">
            <a:extLst>
              <a:ext uri="{FF2B5EF4-FFF2-40B4-BE49-F238E27FC236}">
                <a16:creationId xmlns:a16="http://schemas.microsoft.com/office/drawing/2014/main" id="{EDA073E2-75B9-79B8-08A3-D7EF9ED02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78" y="4098318"/>
            <a:ext cx="7791502" cy="275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Зашто је важно друштво?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066108"/>
            <a:ext cx="7909318" cy="3332816"/>
          </a:xfrm>
        </p:spPr>
        <p:txBody>
          <a:bodyPr>
            <a:normAutofit/>
          </a:bodyPr>
          <a:lstStyle/>
          <a:p>
            <a:r>
              <a:rPr sz="2800" dirty="0" err="1"/>
              <a:t>Људи</a:t>
            </a:r>
            <a:r>
              <a:rPr sz="2800" dirty="0"/>
              <a:t> </a:t>
            </a:r>
            <a:r>
              <a:rPr sz="2800" dirty="0" err="1"/>
              <a:t>заједно</a:t>
            </a:r>
            <a:r>
              <a:rPr sz="2800" dirty="0"/>
              <a:t> </a:t>
            </a:r>
            <a:r>
              <a:rPr sz="2800" dirty="0" err="1"/>
              <a:t>постижу</a:t>
            </a:r>
            <a:r>
              <a:rPr sz="2800" dirty="0"/>
              <a:t> </a:t>
            </a:r>
            <a:r>
              <a:rPr sz="2800" dirty="0" err="1"/>
              <a:t>више</a:t>
            </a:r>
            <a:r>
              <a:rPr sz="2800" dirty="0"/>
              <a:t> </a:t>
            </a:r>
            <a:r>
              <a:rPr sz="2800" dirty="0" err="1"/>
              <a:t>него</a:t>
            </a:r>
            <a:r>
              <a:rPr sz="2800" dirty="0"/>
              <a:t> </a:t>
            </a:r>
            <a:r>
              <a:rPr sz="2800" dirty="0" err="1"/>
              <a:t>појединачно</a:t>
            </a:r>
            <a:r>
              <a:rPr sz="2800" dirty="0"/>
              <a:t>.</a:t>
            </a:r>
          </a:p>
          <a:p>
            <a:r>
              <a:rPr sz="2800" dirty="0" err="1"/>
              <a:t>Свако</a:t>
            </a:r>
            <a:r>
              <a:rPr sz="2800" dirty="0"/>
              <a:t> </a:t>
            </a:r>
            <a:r>
              <a:rPr sz="2800" dirty="0" err="1"/>
              <a:t>има</a:t>
            </a:r>
            <a:r>
              <a:rPr sz="2800" dirty="0"/>
              <a:t> </a:t>
            </a:r>
            <a:r>
              <a:rPr sz="2800" dirty="0" err="1"/>
              <a:t>своју</a:t>
            </a:r>
            <a:r>
              <a:rPr sz="2800" dirty="0"/>
              <a:t> </a:t>
            </a:r>
            <a:r>
              <a:rPr sz="2800" dirty="0" err="1"/>
              <a:t>улогу</a:t>
            </a:r>
            <a:r>
              <a:rPr sz="2800" dirty="0"/>
              <a:t> у </a:t>
            </a:r>
            <a:r>
              <a:rPr sz="2800" dirty="0" err="1"/>
              <a:t>заједници</a:t>
            </a:r>
            <a:r>
              <a:rPr sz="2800" dirty="0"/>
              <a:t>.</a:t>
            </a:r>
          </a:p>
          <a:p>
            <a:r>
              <a:rPr sz="2800" dirty="0" err="1"/>
              <a:t>Друштво</a:t>
            </a:r>
            <a:r>
              <a:rPr sz="2800" dirty="0"/>
              <a:t> </a:t>
            </a:r>
            <a:r>
              <a:rPr sz="2800" dirty="0" err="1"/>
              <a:t>нам</a:t>
            </a:r>
            <a:r>
              <a:rPr sz="2800" dirty="0"/>
              <a:t> </a:t>
            </a:r>
            <a:r>
              <a:rPr sz="2800" dirty="0" err="1"/>
              <a:t>пружа</a:t>
            </a:r>
            <a:r>
              <a:rPr sz="2800" dirty="0"/>
              <a:t> </a:t>
            </a:r>
            <a:r>
              <a:rPr sz="2800" dirty="0" err="1"/>
              <a:t>сигурност</a:t>
            </a:r>
            <a:r>
              <a:rPr sz="2800" dirty="0"/>
              <a:t> и </a:t>
            </a:r>
            <a:r>
              <a:rPr sz="2800" dirty="0" err="1"/>
              <a:t>припадност</a:t>
            </a:r>
            <a:r>
              <a:rPr sz="2800" dirty="0"/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8" name="Rectangle 9227">
            <a:extLst>
              <a:ext uri="{FF2B5EF4-FFF2-40B4-BE49-F238E27FC236}">
                <a16:creationId xmlns:a16="http://schemas.microsoft.com/office/drawing/2014/main" id="{6AD30037-67ED-4367-9BE0-45787510BF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Man a Social Being | DinoAnimals.com">
            <a:extLst>
              <a:ext uri="{FF2B5EF4-FFF2-40B4-BE49-F238E27FC236}">
                <a16:creationId xmlns:a16="http://schemas.microsoft.com/office/drawing/2014/main" id="{8D36C893-0081-8AC4-05AD-6E086DB3A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33" r="23583" b="-1"/>
          <a:stretch>
            <a:fillRect/>
          </a:stretch>
        </p:blipFill>
        <p:spPr bwMode="auto">
          <a:xfrm>
            <a:off x="5169693" y="10"/>
            <a:ext cx="3974307" cy="6857990"/>
          </a:xfrm>
          <a:custGeom>
            <a:avLst/>
            <a:gdLst/>
            <a:ahLst/>
            <a:cxnLst/>
            <a:rect l="l" t="t" r="r" b="b"/>
            <a:pathLst>
              <a:path w="5299077" h="6858000">
                <a:moveTo>
                  <a:pt x="836871" y="0"/>
                </a:moveTo>
                <a:lnTo>
                  <a:pt x="5299077" y="0"/>
                </a:lnTo>
                <a:lnTo>
                  <a:pt x="5299077" y="6858000"/>
                </a:lnTo>
                <a:lnTo>
                  <a:pt x="1911312" y="6858000"/>
                </a:lnTo>
                <a:lnTo>
                  <a:pt x="0" y="533399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230" name="Group 9229">
            <a:extLst>
              <a:ext uri="{FF2B5EF4-FFF2-40B4-BE49-F238E27FC236}">
                <a16:creationId xmlns:a16="http://schemas.microsoft.com/office/drawing/2014/main" id="{50841A4E-5BC1-44B4-83CF-D524E8AEAD6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4570" y="0"/>
            <a:ext cx="1827609" cy="6858001"/>
            <a:chOff x="1320800" y="0"/>
            <a:chExt cx="2436813" cy="6858001"/>
          </a:xfrm>
        </p:grpSpPr>
        <p:sp>
          <p:nvSpPr>
            <p:cNvPr id="9231" name="Freeform 6">
              <a:extLst>
                <a:ext uri="{FF2B5EF4-FFF2-40B4-BE49-F238E27FC236}">
                  <a16:creationId xmlns:a16="http://schemas.microsoft.com/office/drawing/2014/main" id="{BF371BCC-8954-44E2-8C4F-29DC188727A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2" name="Freeform 7">
              <a:extLst>
                <a:ext uri="{FF2B5EF4-FFF2-40B4-BE49-F238E27FC236}">
                  <a16:creationId xmlns:a16="http://schemas.microsoft.com/office/drawing/2014/main" id="{CD3505BE-B420-41C5-BE34-3E7652D37A5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3" name="Freeform 8">
              <a:extLst>
                <a:ext uri="{FF2B5EF4-FFF2-40B4-BE49-F238E27FC236}">
                  <a16:creationId xmlns:a16="http://schemas.microsoft.com/office/drawing/2014/main" id="{4B68A05B-A78B-4D59-8CF9-1900731A218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Freeform 9">
              <a:extLst>
                <a:ext uri="{FF2B5EF4-FFF2-40B4-BE49-F238E27FC236}">
                  <a16:creationId xmlns:a16="http://schemas.microsoft.com/office/drawing/2014/main" id="{84D57A01-C112-4FF2-B5ED-0B762AAD9CE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5" name="Freeform 10">
              <a:extLst>
                <a:ext uri="{FF2B5EF4-FFF2-40B4-BE49-F238E27FC236}">
                  <a16:creationId xmlns:a16="http://schemas.microsoft.com/office/drawing/2014/main" id="{6CCCCDF1-5D4F-4CA1-8400-DFBB96BB01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6" name="Freeform 11">
              <a:extLst>
                <a:ext uri="{FF2B5EF4-FFF2-40B4-BE49-F238E27FC236}">
                  <a16:creationId xmlns:a16="http://schemas.microsoft.com/office/drawing/2014/main" id="{20A090B2-5344-43CD-BC70-A6D44F15E8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6D07219-D5D1-1B95-EBA1-026A1B99F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060" y="685800"/>
            <a:ext cx="3945510" cy="1752599"/>
          </a:xfrm>
        </p:spPr>
        <p:txBody>
          <a:bodyPr>
            <a:normAutofit/>
          </a:bodyPr>
          <a:lstStyle/>
          <a:p>
            <a:pPr algn="l"/>
            <a:r>
              <a:rPr lang="sr-Cyrl-RS" dirty="0"/>
              <a:t>Да се подсетимо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131BB-1F36-DED4-3FD5-23F8A66C3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1" y="2666999"/>
            <a:ext cx="3945510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800" dirty="0"/>
              <a:t>Човек је:</a:t>
            </a:r>
          </a:p>
          <a:p>
            <a:pPr lvl="1"/>
            <a:r>
              <a:rPr lang="sr-Cyrl-RS" sz="2800" dirty="0"/>
              <a:t>Живо биће</a:t>
            </a:r>
          </a:p>
          <a:p>
            <a:pPr lvl="1"/>
            <a:r>
              <a:rPr lang="sr-Cyrl-RS" sz="2800" dirty="0"/>
              <a:t>Свесно биће</a:t>
            </a:r>
          </a:p>
          <a:p>
            <a:pPr lvl="1"/>
            <a:r>
              <a:rPr lang="sr-Cyrl-RS" sz="2800" dirty="0"/>
              <a:t>Разумно биће</a:t>
            </a:r>
          </a:p>
          <a:p>
            <a:pPr lvl="1"/>
            <a:r>
              <a:rPr lang="sr-Cyrl-RS" sz="2800" dirty="0"/>
              <a:t>Друштвено биће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24429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641</TotalTime>
  <Words>406</Words>
  <Application>Microsoft Office PowerPoint</Application>
  <PresentationFormat>On-screen Show (4:3)</PresentationFormat>
  <Paragraphs>60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Corbel</vt:lpstr>
      <vt:lpstr>Parallax</vt:lpstr>
      <vt:lpstr>Човек je део природе, свесно и друштвено биће</vt:lpstr>
      <vt:lpstr>Шта значи да је човек живо биће?</vt:lpstr>
      <vt:lpstr>PowerPoint Presentation</vt:lpstr>
      <vt:lpstr>Грађа, сличности и разлике</vt:lpstr>
      <vt:lpstr>PowerPoint Presentation</vt:lpstr>
      <vt:lpstr>По чему се човек разликује?</vt:lpstr>
      <vt:lpstr>PowerPoint Presentation</vt:lpstr>
      <vt:lpstr>Човек као свесно биће</vt:lpstr>
      <vt:lpstr>Човек као друштвено биће</vt:lpstr>
      <vt:lpstr>Човек као друштвено биће</vt:lpstr>
      <vt:lpstr>PowerPoint Presentation</vt:lpstr>
      <vt:lpstr>Породица</vt:lpstr>
      <vt:lpstr>Школа</vt:lpstr>
      <vt:lpstr>Другари и вршњаци</vt:lpstr>
      <vt:lpstr>Зашто је важно друштво?</vt:lpstr>
      <vt:lpstr>Да се подсетимо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Човек je део природе, свесно и друштвено биће</dc:title>
  <dc:subject/>
  <dc:creator>Nastavnik</dc:creator>
  <cp:keywords/>
  <dc:description>generated using python-pptx</dc:description>
  <cp:lastModifiedBy>Nastavnik</cp:lastModifiedBy>
  <cp:revision>32</cp:revision>
  <dcterms:created xsi:type="dcterms:W3CDTF">2013-01-27T09:14:16Z</dcterms:created>
  <dcterms:modified xsi:type="dcterms:W3CDTF">2025-12-21T18:36:28Z</dcterms:modified>
  <cp:category/>
</cp:coreProperties>
</file>