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4" r:id="rId14"/>
    <p:sldId id="269" r:id="rId15"/>
    <p:sldId id="270"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413B11D-1004-4A36-BD9B-DC157CA52B21}" type="datetimeFigureOut">
              <a:rPr lang="en-US" smtClean="0"/>
              <a:t>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D0F7C7-5601-4946-83C6-77BE1518A26C}" type="slidenum">
              <a:rPr lang="en-US" smtClean="0"/>
              <a:t>‹#›</a:t>
            </a:fld>
            <a:endParaRPr lang="en-US"/>
          </a:p>
        </p:txBody>
      </p:sp>
    </p:spTree>
    <p:extLst>
      <p:ext uri="{BB962C8B-B14F-4D97-AF65-F5344CB8AC3E}">
        <p14:creationId xmlns:p14="http://schemas.microsoft.com/office/powerpoint/2010/main" val="4066387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13B11D-1004-4A36-BD9B-DC157CA52B21}" type="datetimeFigureOut">
              <a:rPr lang="en-US" smtClean="0"/>
              <a:t>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D0F7C7-5601-4946-83C6-77BE1518A26C}" type="slidenum">
              <a:rPr lang="en-US" smtClean="0"/>
              <a:t>‹#›</a:t>
            </a:fld>
            <a:endParaRPr lang="en-US"/>
          </a:p>
        </p:txBody>
      </p:sp>
    </p:spTree>
    <p:extLst>
      <p:ext uri="{BB962C8B-B14F-4D97-AF65-F5344CB8AC3E}">
        <p14:creationId xmlns:p14="http://schemas.microsoft.com/office/powerpoint/2010/main" val="1551055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13B11D-1004-4A36-BD9B-DC157CA52B21}" type="datetimeFigureOut">
              <a:rPr lang="en-US" smtClean="0"/>
              <a:t>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D0F7C7-5601-4946-83C6-77BE1518A26C}" type="slidenum">
              <a:rPr lang="en-US" smtClean="0"/>
              <a:t>‹#›</a:t>
            </a:fld>
            <a:endParaRPr lang="en-US"/>
          </a:p>
        </p:txBody>
      </p:sp>
    </p:spTree>
    <p:extLst>
      <p:ext uri="{BB962C8B-B14F-4D97-AF65-F5344CB8AC3E}">
        <p14:creationId xmlns:p14="http://schemas.microsoft.com/office/powerpoint/2010/main" val="38860715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413B11D-1004-4A36-BD9B-DC157CA52B21}" type="datetimeFigureOut">
              <a:rPr lang="en-US" smtClean="0"/>
              <a:t>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D0F7C7-5601-4946-83C6-77BE1518A26C}" type="slidenum">
              <a:rPr lang="en-US" smtClean="0"/>
              <a:t>‹#›</a:t>
            </a:fld>
            <a:endParaRPr lang="en-US"/>
          </a:p>
        </p:txBody>
      </p:sp>
    </p:spTree>
    <p:extLst>
      <p:ext uri="{BB962C8B-B14F-4D97-AF65-F5344CB8AC3E}">
        <p14:creationId xmlns:p14="http://schemas.microsoft.com/office/powerpoint/2010/main" val="764272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413B11D-1004-4A36-BD9B-DC157CA52B21}" type="datetimeFigureOut">
              <a:rPr lang="en-US" smtClean="0"/>
              <a:t>3/1/2024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D0F7C7-5601-4946-83C6-77BE1518A26C}" type="slidenum">
              <a:rPr lang="en-US" smtClean="0"/>
              <a:t>‹#›</a:t>
            </a:fld>
            <a:endParaRPr lang="en-US"/>
          </a:p>
        </p:txBody>
      </p:sp>
    </p:spTree>
    <p:extLst>
      <p:ext uri="{BB962C8B-B14F-4D97-AF65-F5344CB8AC3E}">
        <p14:creationId xmlns:p14="http://schemas.microsoft.com/office/powerpoint/2010/main" val="3667291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413B11D-1004-4A36-BD9B-DC157CA52B21}" type="datetimeFigureOut">
              <a:rPr lang="en-US" smtClean="0"/>
              <a:t>3/1/2024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D0F7C7-5601-4946-83C6-77BE1518A26C}" type="slidenum">
              <a:rPr lang="en-US" smtClean="0"/>
              <a:t>‹#›</a:t>
            </a:fld>
            <a:endParaRPr lang="en-US"/>
          </a:p>
        </p:txBody>
      </p:sp>
    </p:spTree>
    <p:extLst>
      <p:ext uri="{BB962C8B-B14F-4D97-AF65-F5344CB8AC3E}">
        <p14:creationId xmlns:p14="http://schemas.microsoft.com/office/powerpoint/2010/main" val="3617017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13B11D-1004-4A36-BD9B-DC157CA52B21}" type="datetimeFigureOut">
              <a:rPr lang="en-US" smtClean="0"/>
              <a:t>3/1/2024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D0F7C7-5601-4946-83C6-77BE1518A26C}" type="slidenum">
              <a:rPr lang="en-US" smtClean="0"/>
              <a:t>‹#›</a:t>
            </a:fld>
            <a:endParaRPr lang="en-US"/>
          </a:p>
        </p:txBody>
      </p:sp>
    </p:spTree>
    <p:extLst>
      <p:ext uri="{BB962C8B-B14F-4D97-AF65-F5344CB8AC3E}">
        <p14:creationId xmlns:p14="http://schemas.microsoft.com/office/powerpoint/2010/main" val="1629198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413B11D-1004-4A36-BD9B-DC157CA52B21}" type="datetimeFigureOut">
              <a:rPr lang="en-US" smtClean="0"/>
              <a:t>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D0F7C7-5601-4946-83C6-77BE1518A26C}" type="slidenum">
              <a:rPr lang="en-US" smtClean="0"/>
              <a:t>‹#›</a:t>
            </a:fld>
            <a:endParaRPr lang="en-US"/>
          </a:p>
        </p:txBody>
      </p:sp>
    </p:spTree>
    <p:extLst>
      <p:ext uri="{BB962C8B-B14F-4D97-AF65-F5344CB8AC3E}">
        <p14:creationId xmlns:p14="http://schemas.microsoft.com/office/powerpoint/2010/main" val="2015163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413B11D-1004-4A36-BD9B-DC157CA52B21}" type="datetimeFigureOut">
              <a:rPr lang="en-US" smtClean="0"/>
              <a:t>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D0F7C7-5601-4946-83C6-77BE1518A26C}" type="slidenum">
              <a:rPr lang="en-US" smtClean="0"/>
              <a:t>‹#›</a:t>
            </a:fld>
            <a:endParaRPr lang="en-US"/>
          </a:p>
        </p:txBody>
      </p:sp>
    </p:spTree>
    <p:extLst>
      <p:ext uri="{BB962C8B-B14F-4D97-AF65-F5344CB8AC3E}">
        <p14:creationId xmlns:p14="http://schemas.microsoft.com/office/powerpoint/2010/main" val="1721496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13B11D-1004-4A36-BD9B-DC157CA52B21}" type="datetimeFigureOut">
              <a:rPr lang="en-US" smtClean="0"/>
              <a:t>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D0F7C7-5601-4946-83C6-77BE1518A26C}" type="slidenum">
              <a:rPr lang="en-US" smtClean="0"/>
              <a:t>‹#›</a:t>
            </a:fld>
            <a:endParaRPr lang="en-US"/>
          </a:p>
        </p:txBody>
      </p:sp>
    </p:spTree>
    <p:extLst>
      <p:ext uri="{BB962C8B-B14F-4D97-AF65-F5344CB8AC3E}">
        <p14:creationId xmlns:p14="http://schemas.microsoft.com/office/powerpoint/2010/main" val="774999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13B11D-1004-4A36-BD9B-DC157CA52B21}" type="datetimeFigureOut">
              <a:rPr lang="en-US" smtClean="0"/>
              <a:t>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D0F7C7-5601-4946-83C6-77BE1518A26C}"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9873835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13B11D-1004-4A36-BD9B-DC157CA52B21}" type="datetimeFigureOut">
              <a:rPr lang="en-US" smtClean="0"/>
              <a:t>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D0F7C7-5601-4946-83C6-77BE1518A26C}" type="slidenum">
              <a:rPr lang="en-US" smtClean="0"/>
              <a:t>‹#›</a:t>
            </a:fld>
            <a:endParaRPr lang="en-US"/>
          </a:p>
        </p:txBody>
      </p:sp>
    </p:spTree>
    <p:extLst>
      <p:ext uri="{BB962C8B-B14F-4D97-AF65-F5344CB8AC3E}">
        <p14:creationId xmlns:p14="http://schemas.microsoft.com/office/powerpoint/2010/main" val="36593911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13B11D-1004-4A36-BD9B-DC157CA52B21}" type="datetimeFigureOut">
              <a:rPr lang="en-US" smtClean="0"/>
              <a:t>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D0F7C7-5601-4946-83C6-77BE1518A26C}"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0279343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13B11D-1004-4A36-BD9B-DC157CA52B21}" type="datetimeFigureOut">
              <a:rPr lang="en-US" smtClean="0"/>
              <a:t>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D0F7C7-5601-4946-83C6-77BE1518A26C}" type="slidenum">
              <a:rPr lang="en-US" smtClean="0"/>
              <a:t>‹#›</a:t>
            </a:fld>
            <a:endParaRPr lang="en-US"/>
          </a:p>
        </p:txBody>
      </p:sp>
    </p:spTree>
    <p:extLst>
      <p:ext uri="{BB962C8B-B14F-4D97-AF65-F5344CB8AC3E}">
        <p14:creationId xmlns:p14="http://schemas.microsoft.com/office/powerpoint/2010/main" val="21685300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13B11D-1004-4A36-BD9B-DC157CA52B21}" type="datetimeFigureOut">
              <a:rPr lang="en-US" smtClean="0"/>
              <a:t>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D0F7C7-5601-4946-83C6-77BE1518A26C}" type="slidenum">
              <a:rPr lang="en-US" smtClean="0"/>
              <a:t>‹#›</a:t>
            </a:fld>
            <a:endParaRPr lang="en-US"/>
          </a:p>
        </p:txBody>
      </p:sp>
    </p:spTree>
    <p:extLst>
      <p:ext uri="{BB962C8B-B14F-4D97-AF65-F5344CB8AC3E}">
        <p14:creationId xmlns:p14="http://schemas.microsoft.com/office/powerpoint/2010/main" val="36229988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13B11D-1004-4A36-BD9B-DC157CA52B21}" type="datetimeFigureOut">
              <a:rPr lang="en-US" smtClean="0"/>
              <a:t>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D0F7C7-5601-4946-83C6-77BE1518A26C}" type="slidenum">
              <a:rPr lang="en-US" smtClean="0"/>
              <a:t>‹#›</a:t>
            </a:fld>
            <a:endParaRPr lang="en-US"/>
          </a:p>
        </p:txBody>
      </p:sp>
    </p:spTree>
    <p:extLst>
      <p:ext uri="{BB962C8B-B14F-4D97-AF65-F5344CB8AC3E}">
        <p14:creationId xmlns:p14="http://schemas.microsoft.com/office/powerpoint/2010/main" val="3205752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413B11D-1004-4A36-BD9B-DC157CA52B21}" type="datetimeFigureOut">
              <a:rPr lang="en-US" smtClean="0"/>
              <a:t>3/1/2024</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DD0F7C7-5601-4946-83C6-77BE1518A26C}" type="slidenum">
              <a:rPr lang="en-US" smtClean="0"/>
              <a:t>‹#›</a:t>
            </a:fld>
            <a:endParaRPr lang="en-US"/>
          </a:p>
        </p:txBody>
      </p:sp>
    </p:spTree>
    <p:extLst>
      <p:ext uri="{BB962C8B-B14F-4D97-AF65-F5344CB8AC3E}">
        <p14:creationId xmlns:p14="http://schemas.microsoft.com/office/powerpoint/2010/main" val="432145677"/>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sr-Cyrl-RS" dirty="0"/>
              <a:t>НАСИЉЕ</a:t>
            </a:r>
            <a:endParaRPr lang="en-US" dirty="0"/>
          </a:p>
        </p:txBody>
      </p:sp>
      <p:sp>
        <p:nvSpPr>
          <p:cNvPr id="3" name="Subtitle 2"/>
          <p:cNvSpPr>
            <a:spLocks noGrp="1"/>
          </p:cNvSpPr>
          <p:nvPr>
            <p:ph type="subTitle" idx="1"/>
          </p:nvPr>
        </p:nvSpPr>
        <p:spPr/>
        <p:txBody>
          <a:bodyPr/>
          <a:lstStyle/>
          <a:p>
            <a:r>
              <a:rPr lang="sr-Cyrl-RS" dirty="0"/>
              <a:t>Анђела Михаиловић </a:t>
            </a:r>
            <a:r>
              <a:rPr lang="sr-Latn-RS" dirty="0"/>
              <a:t>VIII-1</a:t>
            </a:r>
            <a:endParaRPr lang="en-US" dirty="0"/>
          </a:p>
        </p:txBody>
      </p:sp>
    </p:spTree>
    <p:extLst>
      <p:ext uri="{BB962C8B-B14F-4D97-AF65-F5344CB8AC3E}">
        <p14:creationId xmlns:p14="http://schemas.microsoft.com/office/powerpoint/2010/main" val="1875548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a:t>Увод</a:t>
            </a:r>
            <a:endParaRPr lang="en-US" dirty="0"/>
          </a:p>
        </p:txBody>
      </p:sp>
      <p:sp>
        <p:nvSpPr>
          <p:cNvPr id="3" name="Content Placeholder 2"/>
          <p:cNvSpPr>
            <a:spLocks noGrp="1"/>
          </p:cNvSpPr>
          <p:nvPr>
            <p:ph idx="1"/>
          </p:nvPr>
        </p:nvSpPr>
        <p:spPr/>
        <p:txBody>
          <a:bodyPr>
            <a:normAutofit/>
          </a:bodyPr>
          <a:lstStyle/>
          <a:p>
            <a:r>
              <a:rPr lang="ru-RU" b="1" dirty="0"/>
              <a:t>Насиље</a:t>
            </a:r>
            <a:r>
              <a:rPr lang="ru-RU" dirty="0"/>
              <a:t> подразумева злоупотребу силе као акта агресије којим се повређују особе, или уништава власништво.</a:t>
            </a:r>
          </a:p>
          <a:p>
            <a:r>
              <a:rPr lang="ru-RU" b="1" dirty="0"/>
              <a:t>Насиље је дефинисано </a:t>
            </a:r>
            <a:r>
              <a:rPr lang="ru-RU" dirty="0"/>
              <a:t>од стране Светске Здравствене Организације као “интернационално коришћење физичке силе или моћи, претеће или стварне, против самог себе, друге особе, или против групе или заједнице, које резултира у или има високу вероватноћу повреда, смрти, психолошког повређивања, лошег развитка, или сиромаштва”, такође група потврђује да убрајање “употребе силе” у његовој дефиницији се проширује на конвенционално значење речи. Ова дефиниција укључује саму намеру извршења дела, без обзира на исход који ствара. </a:t>
            </a:r>
            <a:endParaRPr lang="en-US" dirty="0"/>
          </a:p>
        </p:txBody>
      </p:sp>
    </p:spTree>
    <p:extLst>
      <p:ext uri="{BB962C8B-B14F-4D97-AF65-F5344CB8AC3E}">
        <p14:creationId xmlns:p14="http://schemas.microsoft.com/office/powerpoint/2010/main" val="3849604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a:t>Подела</a:t>
            </a:r>
            <a:endParaRPr lang="en-US" dirty="0"/>
          </a:p>
        </p:txBody>
      </p:sp>
      <p:sp>
        <p:nvSpPr>
          <p:cNvPr id="3" name="Content Placeholder 2"/>
          <p:cNvSpPr>
            <a:spLocks noGrp="1"/>
          </p:cNvSpPr>
          <p:nvPr>
            <p:ph idx="1"/>
          </p:nvPr>
        </p:nvSpPr>
        <p:spPr/>
        <p:txBody>
          <a:bodyPr>
            <a:normAutofit lnSpcReduction="10000"/>
          </a:bodyPr>
          <a:lstStyle/>
          <a:p>
            <a:r>
              <a:rPr lang="sr-Cyrl-RS" dirty="0"/>
              <a:t>Трговина људима, </a:t>
            </a:r>
          </a:p>
          <a:p>
            <a:r>
              <a:rPr lang="sr-Cyrl-RS" dirty="0"/>
              <a:t>Занемаривање и немарно поступање</a:t>
            </a:r>
          </a:p>
          <a:p>
            <a:r>
              <a:rPr lang="sr-Cyrl-RS" dirty="0"/>
              <a:t>Социјално насиље</a:t>
            </a:r>
          </a:p>
          <a:p>
            <a:r>
              <a:rPr lang="sr-Cyrl-RS" dirty="0"/>
              <a:t>Дигитално насиље</a:t>
            </a:r>
          </a:p>
          <a:p>
            <a:r>
              <a:rPr lang="sr-Cyrl-RS" dirty="0"/>
              <a:t>Злоупотреба детета и ученика</a:t>
            </a:r>
          </a:p>
          <a:p>
            <a:r>
              <a:rPr lang="sr-Cyrl-RS" dirty="0"/>
              <a:t>Експлоатација</a:t>
            </a:r>
          </a:p>
          <a:p>
            <a:r>
              <a:rPr lang="sr-Cyrl-RS" dirty="0"/>
              <a:t>Насилни екстремизам</a:t>
            </a:r>
          </a:p>
          <a:p>
            <a:r>
              <a:rPr lang="sr-Cyrl-RS" dirty="0"/>
              <a:t>Психичко насилје</a:t>
            </a:r>
          </a:p>
          <a:p>
            <a:r>
              <a:rPr lang="sr-Cyrl-RS" dirty="0"/>
              <a:t>Физичко насиље</a:t>
            </a:r>
          </a:p>
          <a:p>
            <a:r>
              <a:rPr lang="sr-Cyrl-RS" dirty="0"/>
              <a:t>Сексуално насиље</a:t>
            </a:r>
          </a:p>
          <a:p>
            <a:endParaRPr lang="sr-Cyrl-RS" dirty="0"/>
          </a:p>
          <a:p>
            <a:endParaRPr lang="en-US" dirty="0"/>
          </a:p>
        </p:txBody>
      </p:sp>
    </p:spTree>
    <p:extLst>
      <p:ext uri="{BB962C8B-B14F-4D97-AF65-F5344CB8AC3E}">
        <p14:creationId xmlns:p14="http://schemas.microsoft.com/office/powerpoint/2010/main" val="163251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a:t>Трговина људима</a:t>
            </a:r>
            <a:endParaRPr lang="en-US" dirty="0"/>
          </a:p>
        </p:txBody>
      </p:sp>
      <p:sp>
        <p:nvSpPr>
          <p:cNvPr id="3" name="Content Placeholder 2"/>
          <p:cNvSpPr>
            <a:spLocks noGrp="1"/>
          </p:cNvSpPr>
          <p:nvPr>
            <p:ph idx="1"/>
          </p:nvPr>
        </p:nvSpPr>
        <p:spPr/>
        <p:txBody>
          <a:bodyPr>
            <a:normAutofit/>
          </a:bodyPr>
          <a:lstStyle/>
          <a:p>
            <a:r>
              <a:rPr lang="ru-RU" b="1" dirty="0"/>
              <a:t>Трговина људима </a:t>
            </a:r>
            <a:r>
              <a:rPr lang="ru-RU" dirty="0"/>
              <a:t>значи врбовање, превоз, трансфер, смештај или прихват лица, употребом претње или употребом силе, у сврху експлоатације. </a:t>
            </a:r>
          </a:p>
          <a:p>
            <a:r>
              <a:rPr lang="ru-RU" b="1" dirty="0"/>
              <a:t> Поред личних фактора </a:t>
            </a:r>
            <a:r>
              <a:rPr lang="ru-RU" dirty="0"/>
              <a:t>који доводе поједине особе, посебно жене, у положај трафикинга, постоје и друштвени фактори као што су: незапосленост, сиромаштво, недостатак образовања, као и организовани криминал у виду секс индустрије.</a:t>
            </a:r>
          </a:p>
          <a:p>
            <a:r>
              <a:rPr lang="ru-RU" b="1" dirty="0"/>
              <a:t>Распрострањеност</a:t>
            </a:r>
          </a:p>
          <a:p>
            <a:r>
              <a:rPr lang="ru-RU" dirty="0"/>
              <a:t>Жене из Србије се трафикују углавном у Италију, Холандију, Немачку, скандинавске земље, Грчку и Кипар. Такође, жене из Србије се спорадично трафикују и у Македонију, где обично остају неко време у транзиту да би касније биле транспортоване даље у Грчку и на Кипар.</a:t>
            </a:r>
          </a:p>
          <a:p>
            <a:endParaRPr lang="en-US" dirty="0"/>
          </a:p>
        </p:txBody>
      </p:sp>
    </p:spTree>
    <p:extLst>
      <p:ext uri="{BB962C8B-B14F-4D97-AF65-F5344CB8AC3E}">
        <p14:creationId xmlns:p14="http://schemas.microsoft.com/office/powerpoint/2010/main" val="6768118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RS" dirty="0"/>
              <a:t>Занемаривање и немарно поступање</a:t>
            </a:r>
            <a:endParaRPr lang="en-US" dirty="0"/>
          </a:p>
        </p:txBody>
      </p:sp>
      <p:sp>
        <p:nvSpPr>
          <p:cNvPr id="3" name="Content Placeholder 2"/>
          <p:cNvSpPr>
            <a:spLocks noGrp="1"/>
          </p:cNvSpPr>
          <p:nvPr>
            <p:ph idx="1"/>
          </p:nvPr>
        </p:nvSpPr>
        <p:spPr/>
        <p:txBody>
          <a:bodyPr/>
          <a:lstStyle/>
          <a:p>
            <a:endParaRPr lang="ru-RU" b="1" dirty="0"/>
          </a:p>
          <a:p>
            <a:endParaRPr lang="ru-RU" b="1" dirty="0"/>
          </a:p>
          <a:p>
            <a:r>
              <a:rPr lang="ru-RU" b="1" dirty="0"/>
              <a:t>Занемаривање и немарно поступање</a:t>
            </a:r>
            <a:r>
              <a:rPr lang="ru-RU" dirty="0"/>
              <a:t> је пропуштање родитеља, друге особе која је преузела бригу о детету и ученику.</a:t>
            </a:r>
          </a:p>
          <a:p>
            <a:endParaRPr lang="ru-RU" dirty="0"/>
          </a:p>
          <a:p>
            <a:r>
              <a:rPr lang="ru-RU" b="1" dirty="0"/>
              <a:t>Због тих фактора </a:t>
            </a:r>
            <a:r>
              <a:rPr lang="ru-RU" dirty="0"/>
              <a:t>деца постану насилници или жртве насиља</a:t>
            </a:r>
            <a:endParaRPr lang="en-US" dirty="0"/>
          </a:p>
        </p:txBody>
      </p:sp>
    </p:spTree>
    <p:extLst>
      <p:ext uri="{BB962C8B-B14F-4D97-AF65-F5344CB8AC3E}">
        <p14:creationId xmlns:p14="http://schemas.microsoft.com/office/powerpoint/2010/main" val="3501692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a:t>Социјално насиље</a:t>
            </a:r>
            <a:endParaRPr lang="en-US" dirty="0"/>
          </a:p>
        </p:txBody>
      </p:sp>
      <p:sp>
        <p:nvSpPr>
          <p:cNvPr id="3" name="Content Placeholder 2"/>
          <p:cNvSpPr>
            <a:spLocks noGrp="1"/>
          </p:cNvSpPr>
          <p:nvPr>
            <p:ph idx="1"/>
          </p:nvPr>
        </p:nvSpPr>
        <p:spPr/>
        <p:txBody>
          <a:bodyPr>
            <a:normAutofit fontScale="77500" lnSpcReduction="20000"/>
          </a:bodyPr>
          <a:lstStyle/>
          <a:p>
            <a:r>
              <a:rPr lang="ru-RU" b="1" dirty="0"/>
              <a:t>Социјално насиље</a:t>
            </a:r>
            <a:r>
              <a:rPr lang="ru-RU" dirty="0"/>
              <a:t>, социјално понашање, социјално насиље у школи и злостављање је понашање којим се искључује дете и ученик из групе вршњака и различитих облика социјалних активности, одвајањем од других, неприхватањем по основу различитости, ускраћивањем информација, изоловањем од заједнице, ускраћивањем задовољавања социјалних потреба.</a:t>
            </a:r>
          </a:p>
          <a:p>
            <a:r>
              <a:rPr lang="ru-RU" b="1" dirty="0"/>
              <a:t>Облици социјалног насиља у школи</a:t>
            </a:r>
            <a:r>
              <a:rPr lang="ru-RU" dirty="0"/>
              <a:t>, односно понашања и злостављања деле се по нивоима, од првог до трећег нивоа и могу бити следећи:</a:t>
            </a:r>
          </a:p>
          <a:p>
            <a:r>
              <a:rPr lang="ru-RU" b="1" dirty="0"/>
              <a:t>Први ниво социјалног понашања</a:t>
            </a:r>
            <a:r>
              <a:rPr lang="ru-RU" dirty="0"/>
              <a:t>, односно социјалног насиља у школи и злостављања може бити - добацивање, подсмевање, искључивање из групе или заједничких активности, фаворизовање на основу различитости, ширење гласина.</a:t>
            </a:r>
          </a:p>
          <a:p>
            <a:r>
              <a:rPr lang="ru-RU" b="1" dirty="0"/>
              <a:t>Други ниво социјалног понашања</a:t>
            </a:r>
            <a:r>
              <a:rPr lang="ru-RU" dirty="0"/>
              <a:t>, социјалног насиља у школи и злостављања може бити - ускраћивање пажње од стране групе (игнорисање), неукључивање, неприхватање, манипулисање, искоришћавање.</a:t>
            </a:r>
          </a:p>
          <a:p>
            <a:r>
              <a:rPr lang="ru-RU" b="1" dirty="0"/>
              <a:t>Трећи ниво социјалног понашања</a:t>
            </a:r>
            <a:r>
              <a:rPr lang="ru-RU" dirty="0"/>
              <a:t>, социјалног насиља у школи и злостављања може бити - претње, изолација, малтретирање групе према појединцу или групи, организовање затворених група (кланова) које има за последицу повређивање других.</a:t>
            </a:r>
          </a:p>
          <a:p>
            <a:r>
              <a:rPr lang="ru-RU" b="1" dirty="0"/>
              <a:t>Дакле, социјално насиље</a:t>
            </a:r>
            <a:r>
              <a:rPr lang="ru-RU" dirty="0"/>
              <a:t> у школи међу вршњацима се дешава када се неко искључује из групних активности, оговара, када се причају лажи о некој особи, или се наговарају други да се с том особом не друже.</a:t>
            </a:r>
          </a:p>
          <a:p>
            <a:endParaRPr lang="en-US" dirty="0"/>
          </a:p>
        </p:txBody>
      </p:sp>
    </p:spTree>
    <p:extLst>
      <p:ext uri="{BB962C8B-B14F-4D97-AF65-F5344CB8AC3E}">
        <p14:creationId xmlns:p14="http://schemas.microsoft.com/office/powerpoint/2010/main" val="2108943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a:t>Дигитално насиље</a:t>
            </a:r>
            <a:endParaRPr lang="en-US" dirty="0"/>
          </a:p>
        </p:txBody>
      </p:sp>
      <p:sp>
        <p:nvSpPr>
          <p:cNvPr id="3" name="Content Placeholder 2"/>
          <p:cNvSpPr>
            <a:spLocks noGrp="1"/>
          </p:cNvSpPr>
          <p:nvPr>
            <p:ph idx="1"/>
          </p:nvPr>
        </p:nvSpPr>
        <p:spPr/>
        <p:txBody>
          <a:bodyPr>
            <a:normAutofit fontScale="32500" lnSpcReduction="20000"/>
          </a:bodyPr>
          <a:lstStyle/>
          <a:p>
            <a:r>
              <a:rPr lang="ru-RU" sz="3300" b="1" dirty="0"/>
              <a:t>Под дигиталним насиљем </a:t>
            </a:r>
            <a:r>
              <a:rPr lang="ru-RU" sz="3300" dirty="0"/>
              <a:t>се подразумева коришћење дигиталних технологија (тј. Мобилних телефона и интернета), а са намером да се особа на коју је насиље усмерено повреди, понизи и узнемири, као и да јој се нанесе нека штета. Дигитално насиље подстиче групну мржњу, узнемиравање, праћење, урушавање приватности, вређање на било којој основи, као и ширење непримерених и увредљивих коментара на рачун друге особе.</a:t>
            </a:r>
          </a:p>
          <a:p>
            <a:r>
              <a:rPr lang="ru-RU" sz="3300" dirty="0"/>
              <a:t> постављање узнемирујућих, увредљивих или претећих порука, слика или видео-снимака на туђе профиле или слање тих материјала СМСом, инстант порукама, имејлом, остављање на чету;</a:t>
            </a:r>
          </a:p>
          <a:p>
            <a:r>
              <a:rPr lang="ru-RU" sz="3300" dirty="0"/>
              <a:t>- снимање и дистрибуција слика, порука и материјала сексуалног садржаја;</a:t>
            </a:r>
          </a:p>
          <a:p>
            <a:r>
              <a:rPr lang="ru-RU" sz="3300" dirty="0"/>
              <a:t>- узнемиравање телефонским позивима;</a:t>
            </a:r>
          </a:p>
          <a:p>
            <a:r>
              <a:rPr lang="ru-RU" sz="3300" dirty="0"/>
              <a:t>- лажно представљање, коришћење туђег идентитета, креирање профила на друштвеним мрежама на туђе име;</a:t>
            </a:r>
          </a:p>
          <a:p>
            <a:r>
              <a:rPr lang="ru-RU" sz="3300" dirty="0"/>
              <a:t>- недозвољено саопштавање туђих приватних информација, објављивање лажних оптужби или гласина о другој особи на профилима друштвених мрежа, блоговима итд;</a:t>
            </a:r>
          </a:p>
          <a:p>
            <a:r>
              <a:rPr lang="ru-RU" sz="3300" dirty="0"/>
              <a:t>- промена или крађа лозинки;</a:t>
            </a:r>
          </a:p>
          <a:p>
            <a:r>
              <a:rPr lang="ru-RU" sz="3300" dirty="0"/>
              <a:t>- слање вируса;</a:t>
            </a:r>
          </a:p>
          <a:p>
            <a:r>
              <a:rPr lang="ru-RU" sz="3300" dirty="0"/>
              <a:t>- исмевање у онлајн причаоницама и на интернет форумима, непримерено коментарисање туђих слика, порука на профилима, блоговима;</a:t>
            </a:r>
          </a:p>
          <a:p>
            <a:r>
              <a:rPr lang="ru-RU" sz="3300" dirty="0"/>
              <a:t>- игнорисање, искључивање (нпр. из група на социјалним мрежама), подстицање мржње (по различитим основама) и др.</a:t>
            </a:r>
          </a:p>
          <a:p>
            <a:endParaRPr lang="ru-RU" sz="3300" dirty="0"/>
          </a:p>
          <a:p>
            <a:endParaRPr lang="en-US" dirty="0"/>
          </a:p>
        </p:txBody>
      </p:sp>
    </p:spTree>
    <p:extLst>
      <p:ext uri="{BB962C8B-B14F-4D97-AF65-F5344CB8AC3E}">
        <p14:creationId xmlns:p14="http://schemas.microsoft.com/office/powerpoint/2010/main" val="38726687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a:t>Злоупотреба детета и ученика</a:t>
            </a:r>
            <a:endParaRPr lang="en-US" dirty="0"/>
          </a:p>
        </p:txBody>
      </p:sp>
      <p:sp>
        <p:nvSpPr>
          <p:cNvPr id="3" name="Content Placeholder 2"/>
          <p:cNvSpPr>
            <a:spLocks noGrp="1"/>
          </p:cNvSpPr>
          <p:nvPr>
            <p:ph idx="1"/>
          </p:nvPr>
        </p:nvSpPr>
        <p:spPr/>
        <p:txBody>
          <a:bodyPr/>
          <a:lstStyle/>
          <a:p>
            <a:r>
              <a:rPr lang="ru-RU" b="1" dirty="0"/>
              <a:t>Злоупотреба детета и ученика је </a:t>
            </a:r>
            <a:r>
              <a:rPr lang="ru-RU" dirty="0"/>
              <a:t>све оно што појединац, односно установа чини или не чини, што негативно утиче, наноси штету, ускраћује или смањује могућност за безбедан и здрав развој и доводи га у немоћан положај према појединцу или установи (злоупотреба у спорту, у политичке, верске, комерцијалне и друге сврхе). Злоупотреба подразумева и прекомерно подстицање, односно психолошки притисак на дете и ученика од стране родитеља или наставника ради постигнућа која могу да имају за последицу угрожавање нормалног психофизичког и социјалног развоја и најбољег интереса детета.</a:t>
            </a:r>
            <a:endParaRPr lang="en-US" dirty="0"/>
          </a:p>
        </p:txBody>
      </p:sp>
    </p:spTree>
    <p:extLst>
      <p:ext uri="{BB962C8B-B14F-4D97-AF65-F5344CB8AC3E}">
        <p14:creationId xmlns:p14="http://schemas.microsoft.com/office/powerpoint/2010/main" val="1038781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a:t>Насилни екстремизам</a:t>
            </a:r>
            <a:endParaRPr lang="en-US" dirty="0"/>
          </a:p>
        </p:txBody>
      </p:sp>
      <p:sp>
        <p:nvSpPr>
          <p:cNvPr id="3" name="Content Placeholder 2"/>
          <p:cNvSpPr>
            <a:spLocks noGrp="1"/>
          </p:cNvSpPr>
          <p:nvPr>
            <p:ph idx="1"/>
          </p:nvPr>
        </p:nvSpPr>
        <p:spPr/>
        <p:txBody>
          <a:bodyPr/>
          <a:lstStyle/>
          <a:p>
            <a:r>
              <a:rPr lang="ru-RU" b="1" dirty="0"/>
              <a:t>Насилни екстремизам</a:t>
            </a:r>
            <a:r>
              <a:rPr lang="ru-RU" dirty="0"/>
              <a:t> је промовисање, заговарање, подржавање, припремање и учествовање у идеолошки мотивисаном насиљу за остваривање друштвених, економских, верских, политичких и других циљева.</a:t>
            </a:r>
            <a:endParaRPr lang="en-US" dirty="0"/>
          </a:p>
        </p:txBody>
      </p:sp>
    </p:spTree>
    <p:extLst>
      <p:ext uri="{BB962C8B-B14F-4D97-AF65-F5344CB8AC3E}">
        <p14:creationId xmlns:p14="http://schemas.microsoft.com/office/powerpoint/2010/main" val="17338760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a:t>Психичко насиље</a:t>
            </a:r>
            <a:endParaRPr lang="en-US" dirty="0"/>
          </a:p>
        </p:txBody>
      </p:sp>
      <p:sp>
        <p:nvSpPr>
          <p:cNvPr id="3" name="Content Placeholder 2"/>
          <p:cNvSpPr>
            <a:spLocks noGrp="1"/>
          </p:cNvSpPr>
          <p:nvPr>
            <p:ph idx="1"/>
          </p:nvPr>
        </p:nvSpPr>
        <p:spPr/>
        <p:txBody>
          <a:bodyPr/>
          <a:lstStyle/>
          <a:p>
            <a:r>
              <a:rPr lang="ru-RU" b="1" dirty="0"/>
              <a:t>Шта је психичко насиље</a:t>
            </a:r>
            <a:r>
              <a:rPr lang="ru-RU" dirty="0"/>
              <a:t> </a:t>
            </a:r>
          </a:p>
          <a:p>
            <a:r>
              <a:rPr lang="ru-RU" dirty="0"/>
              <a:t>Емоционално или психичко насиље код деце, као и само психичко насиље је континуирано непријатељско и/или индиферентно понашање родитеља и других који наступају с позиције моћи, на основу чега дете може закључити да је безвредно, невољено, неадекватно, што нарушава његову емоционалну стабилност и психолошки капацитет, те краткорочно и/или дугорочно негативно утиче на његов развој и добробит које се мора одмах пријавити надлежнима за решавање оваквог случаја или некој старијој особи од поверења.</a:t>
            </a:r>
          </a:p>
          <a:p>
            <a:endParaRPr lang="en-US" dirty="0"/>
          </a:p>
        </p:txBody>
      </p:sp>
    </p:spTree>
    <p:extLst>
      <p:ext uri="{BB962C8B-B14F-4D97-AF65-F5344CB8AC3E}">
        <p14:creationId xmlns:p14="http://schemas.microsoft.com/office/powerpoint/2010/main" val="2464557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a:t>Психичко насиље над децом</a:t>
            </a:r>
            <a:endParaRPr lang="en-US" dirty="0"/>
          </a:p>
        </p:txBody>
      </p:sp>
      <p:sp>
        <p:nvSpPr>
          <p:cNvPr id="3" name="Content Placeholder 2"/>
          <p:cNvSpPr>
            <a:spLocks noGrp="1"/>
          </p:cNvSpPr>
          <p:nvPr>
            <p:ph idx="1"/>
          </p:nvPr>
        </p:nvSpPr>
        <p:spPr/>
        <p:txBody>
          <a:bodyPr>
            <a:normAutofit fontScale="77500" lnSpcReduction="20000"/>
          </a:bodyPr>
          <a:lstStyle/>
          <a:p>
            <a:r>
              <a:rPr lang="ru-RU" b="1" dirty="0"/>
              <a:t>Психичко насиље над децом</a:t>
            </a:r>
            <a:r>
              <a:rPr lang="ru-RU" dirty="0"/>
              <a:t> </a:t>
            </a:r>
          </a:p>
          <a:p>
            <a:r>
              <a:rPr lang="ru-RU" dirty="0"/>
              <a:t>Појавни облици емоционалног насиља код детета су: одбацивање дететових потреба (омаловажавање, подсмевање, критиковање, вређање, спречавање развоја дечје аутономије, онемогућавање развоја привржености с другим особама, подређивање дететових потреба потребама одраслих, исмевање и др.); терорисање или излагање детета континуираним вербалним нападима који стварају климу страха, напетости и несигурности (претње детету нпр. оружјем, суицидом, убиством, непрекидно наглашавање кривице детета, употреба бизарних 17 дисциплинских метода, изазивање страха неприкладним кажњавањем, терање на игре или поступке којих се дете боји, излагање породичном насиљу); игнорисање и деградирање детета, што укључује и изостанак позитивних стимулација (недостатак стимулације и неодговарање на дететове потребе, понашање родитеља као да "дете не постоји", при чему родитељ не додирује дете, не гледа га, игнорише дететово присуство, не показује емоције према детету и сл.); манипулисање дететом у циљу задовољења сопствених потреба које нису у складу са дететовим (укључује активности у којима одрасли користе дете у сврху постизања неких својих циљева, не водећи притом рачуна о дететовим потребама, осећањима и интересима); изолација (онемогућавање детету да контактира с осталим члановима породице, вршњацима, као и да партиципира у породичним, социјалним или школским активностима); константни сарказам, понижавање, срамоћење (континуирано негативно обраћање, нападање детета, критиковање пред другима, називање детета погрдним именима у присуству других, при чему дете никада не добија похвале), подржавање дететовог неадекватног понашања, подмићивање, вербални напади, те притисак на дете да брже одрасте.</a:t>
            </a:r>
          </a:p>
          <a:p>
            <a:endParaRPr lang="en-US" dirty="0"/>
          </a:p>
        </p:txBody>
      </p:sp>
    </p:spTree>
    <p:extLst>
      <p:ext uri="{BB962C8B-B14F-4D97-AF65-F5344CB8AC3E}">
        <p14:creationId xmlns:p14="http://schemas.microsoft.com/office/powerpoint/2010/main" val="39083230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a:t>Показатељи психичког насиља</a:t>
            </a:r>
            <a:endParaRPr lang="en-US" dirty="0"/>
          </a:p>
        </p:txBody>
      </p:sp>
      <p:sp>
        <p:nvSpPr>
          <p:cNvPr id="3" name="Content Placeholder 2"/>
          <p:cNvSpPr>
            <a:spLocks noGrp="1"/>
          </p:cNvSpPr>
          <p:nvPr>
            <p:ph idx="1"/>
          </p:nvPr>
        </p:nvSpPr>
        <p:spPr/>
        <p:txBody>
          <a:bodyPr>
            <a:normAutofit fontScale="92500" lnSpcReduction="10000"/>
          </a:bodyPr>
          <a:lstStyle/>
          <a:p>
            <a:r>
              <a:rPr lang="ru-RU" b="1" dirty="0"/>
              <a:t>Показатељи психичког насиља</a:t>
            </a:r>
            <a:r>
              <a:rPr lang="ru-RU" dirty="0"/>
              <a:t> </a:t>
            </a:r>
          </a:p>
          <a:p>
            <a:r>
              <a:rPr lang="ru-RU" dirty="0"/>
              <a:t>Телесни показатељи: здравствени проблеми без органске основе, проблеми са сном и храњењем.</a:t>
            </a:r>
          </a:p>
          <a:p>
            <a:r>
              <a:rPr lang="ru-RU" dirty="0"/>
              <a:t>Показатељи на нивоу понашања: повученост, усамљеност, ниско самопоуздање, претерана пасивност, у неким случајевима претерана активност и понашања непримерена узрасту.</a:t>
            </a:r>
          </a:p>
          <a:p>
            <a:r>
              <a:rPr lang="ru-RU" dirty="0"/>
              <a:t>Емоционални показатељи: емоционална нестабилност, туга, страх, анксиозност, депресивна расположења, неисказивање радости или задовољства, негативан или празан афекат према свима у њиховом окружењу.</a:t>
            </a:r>
          </a:p>
          <a:p>
            <a:r>
              <a:rPr lang="ru-RU" dirty="0"/>
              <a:t>Когнитивни показатељи: назадовање у школи и незаинтересованост.</a:t>
            </a:r>
          </a:p>
          <a:p>
            <a:r>
              <a:rPr lang="ru-RU" dirty="0"/>
              <a:t>Социјални показатељи: тешкоће у остваривању вршњачких релација, односа с наставницима и другим људима, низак ниво социјалне компетентности, смањење способности прилагођавања и др.</a:t>
            </a:r>
          </a:p>
          <a:p>
            <a:endParaRPr lang="en-US" dirty="0"/>
          </a:p>
        </p:txBody>
      </p:sp>
    </p:spTree>
    <p:extLst>
      <p:ext uri="{BB962C8B-B14F-4D97-AF65-F5344CB8AC3E}">
        <p14:creationId xmlns:p14="http://schemas.microsoft.com/office/powerpoint/2010/main" val="25101672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RS" dirty="0"/>
              <a:t>Експлоатација</a:t>
            </a:r>
            <a:br>
              <a:rPr lang="sr-Cyrl-RS" dirty="0"/>
            </a:br>
            <a:endParaRPr lang="en-US" dirty="0"/>
          </a:p>
        </p:txBody>
      </p:sp>
      <p:sp>
        <p:nvSpPr>
          <p:cNvPr id="3" name="Content Placeholder 2"/>
          <p:cNvSpPr>
            <a:spLocks noGrp="1"/>
          </p:cNvSpPr>
          <p:nvPr>
            <p:ph idx="1"/>
          </p:nvPr>
        </p:nvSpPr>
        <p:spPr/>
        <p:txBody>
          <a:bodyPr>
            <a:normAutofit fontScale="70000" lnSpcReduction="20000"/>
          </a:bodyPr>
          <a:lstStyle/>
          <a:p>
            <a:r>
              <a:rPr lang="ru-RU" b="1" dirty="0"/>
              <a:t>Комерцијална експлоатација </a:t>
            </a:r>
            <a:r>
              <a:rPr lang="ru-RU" dirty="0"/>
              <a:t>или друге врсте експлоатације деце, односно злостављања и искоришћавања деце односе се на коришћење детета за рад или у друге сврхе, а у корист одраслих особа.</a:t>
            </a:r>
          </a:p>
          <a:p>
            <a:r>
              <a:rPr lang="ru-RU" b="1" dirty="0"/>
              <a:t>Разликују се две врсте експлоатације</a:t>
            </a:r>
            <a:r>
              <a:rPr lang="ru-RU" dirty="0"/>
              <a:t>:</a:t>
            </a:r>
          </a:p>
          <a:p>
            <a:r>
              <a:rPr lang="ru-RU" dirty="0"/>
              <a:t>Несексуална - која подразумева тражење од детета да ради послове који превазилазе његове узрасне способности, приморавање детета на просјачење, крађу, продају и растурање наркотика, трговину децом, закључење принудног брака;</a:t>
            </a:r>
          </a:p>
          <a:p>
            <a:r>
              <a:rPr lang="ru-RU" dirty="0"/>
              <a:t>Сексуална - која подразумева проституцију деце и коришћење деце у порнографске сврхе.</a:t>
            </a:r>
          </a:p>
          <a:p>
            <a:r>
              <a:rPr lang="ru-RU" dirty="0"/>
              <a:t>Показатељи експлоатације, односно искоришћавања деце су нарушавање физичког или менталног здравља детета, његовог образовања, као и моралног, социјалног и емоционалног развоја.</a:t>
            </a:r>
          </a:p>
          <a:p>
            <a:r>
              <a:rPr lang="ru-RU" dirty="0"/>
              <a:t>У зависности од врсте експлоатације деце, односно злоупотребе над децом и искоришћавања деце се може манифестовати клиничким знацима сексуалног злостављања, умором, физичким повредама или променама у понашању, изостајањем из школе или заостајањем у постигнућима и др.</a:t>
            </a:r>
          </a:p>
          <a:p>
            <a:r>
              <a:rPr lang="ru-RU" dirty="0"/>
              <a:t>Овакав вид насиља над децом врло је заступљен, како у школи, тако и у породици, зато је од велике важности пријава искоришћавања деце, односно пријава експлоатације деце. Зато, уколико приметите било какав од наведених примера, или сте и сами жртва експлоатације, одмах пријавите надлежним органима, или одраслој особи од поверења.</a:t>
            </a:r>
          </a:p>
          <a:p>
            <a:endParaRPr lang="ru-RU" dirty="0"/>
          </a:p>
          <a:p>
            <a:endParaRPr lang="en-US" dirty="0"/>
          </a:p>
        </p:txBody>
      </p:sp>
    </p:spTree>
    <p:extLst>
      <p:ext uri="{BB962C8B-B14F-4D97-AF65-F5344CB8AC3E}">
        <p14:creationId xmlns:p14="http://schemas.microsoft.com/office/powerpoint/2010/main" val="32375143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a:t>Физичко насиље</a:t>
            </a:r>
            <a:endParaRPr lang="en-US" dirty="0"/>
          </a:p>
        </p:txBody>
      </p:sp>
      <p:sp>
        <p:nvSpPr>
          <p:cNvPr id="3" name="Content Placeholder 2"/>
          <p:cNvSpPr>
            <a:spLocks noGrp="1"/>
          </p:cNvSpPr>
          <p:nvPr>
            <p:ph idx="1"/>
          </p:nvPr>
        </p:nvSpPr>
        <p:spPr/>
        <p:txBody>
          <a:bodyPr/>
          <a:lstStyle/>
          <a:p>
            <a:r>
              <a:rPr lang="ru-RU" b="1" dirty="0"/>
              <a:t>Физичко насиље</a:t>
            </a:r>
            <a:r>
              <a:rPr lang="ru-RU" dirty="0"/>
              <a:t> подразумева примену физичке силе на другу особу, односно жртву, која се најчешће огледа у ударању, шамарању, гребању, шутирању, чупању за косу, гурању, саплитању, притискању, дављењу, наношењем посекотина, задржавањем кретања. Физичко насиље подразумева постојање намере и жеље код лица које је нападач да друго лице повреди. Физичко насиље има за циљ да се успостави контрола над другим лицем, да се оно казни или да му се нанесе физичка повреда или бол. Физичко насиље се понаваља и учесталост напада и озбиљност повреде је при сваком следећем нападу већа.</a:t>
            </a:r>
            <a:endParaRPr lang="en-US" dirty="0"/>
          </a:p>
        </p:txBody>
      </p:sp>
    </p:spTree>
    <p:extLst>
      <p:ext uri="{BB962C8B-B14F-4D97-AF65-F5344CB8AC3E}">
        <p14:creationId xmlns:p14="http://schemas.microsoft.com/office/powerpoint/2010/main" val="20135885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a:t>Облици физичког насиља</a:t>
            </a:r>
            <a:endParaRPr lang="en-US" dirty="0"/>
          </a:p>
        </p:txBody>
      </p:sp>
      <p:sp>
        <p:nvSpPr>
          <p:cNvPr id="3" name="Content Placeholder 2"/>
          <p:cNvSpPr>
            <a:spLocks noGrp="1"/>
          </p:cNvSpPr>
          <p:nvPr>
            <p:ph idx="1"/>
          </p:nvPr>
        </p:nvSpPr>
        <p:spPr/>
        <p:txBody>
          <a:bodyPr>
            <a:normAutofit fontScale="25000" lnSpcReduction="20000"/>
          </a:bodyPr>
          <a:lstStyle/>
          <a:p>
            <a:r>
              <a:rPr lang="ru-RU" sz="6400" dirty="0"/>
              <a:t>Облици физичког насиља</a:t>
            </a:r>
          </a:p>
          <a:p>
            <a:r>
              <a:rPr lang="ru-RU" sz="6400" dirty="0"/>
              <a:t>Физичко насиље се може вршити на различите начине, али најчешће је то:</a:t>
            </a:r>
          </a:p>
          <a:p>
            <a:r>
              <a:rPr lang="ru-RU" sz="6400" dirty="0"/>
              <a:t>ударање</a:t>
            </a:r>
          </a:p>
          <a:p>
            <a:r>
              <a:rPr lang="ru-RU" sz="6400" dirty="0"/>
              <a:t>шамарање</a:t>
            </a:r>
          </a:p>
          <a:p>
            <a:r>
              <a:rPr lang="ru-RU" sz="6400" dirty="0"/>
              <a:t>гурање</a:t>
            </a:r>
          </a:p>
          <a:p>
            <a:r>
              <a:rPr lang="ru-RU" sz="6400" dirty="0"/>
              <a:t>шутирање</a:t>
            </a:r>
          </a:p>
          <a:p>
            <a:r>
              <a:rPr lang="ru-RU" sz="6400" dirty="0"/>
              <a:t>дављење</a:t>
            </a:r>
          </a:p>
          <a:p>
            <a:r>
              <a:rPr lang="ru-RU" sz="6400" dirty="0"/>
              <a:t>чупање за косу</a:t>
            </a:r>
          </a:p>
          <a:p>
            <a:r>
              <a:rPr lang="ru-RU" sz="6400" dirty="0"/>
              <a:t>штипање</a:t>
            </a:r>
          </a:p>
          <a:p>
            <a:r>
              <a:rPr lang="ru-RU" sz="6400" dirty="0"/>
              <a:t>гребањ</a:t>
            </a:r>
          </a:p>
          <a:p>
            <a:r>
              <a:rPr lang="ru-RU" sz="6400" dirty="0"/>
              <a:t>саплитање</a:t>
            </a:r>
          </a:p>
          <a:p>
            <a:r>
              <a:rPr lang="ru-RU" sz="6400" dirty="0"/>
              <a:t>наношење посекотина</a:t>
            </a:r>
          </a:p>
          <a:p>
            <a:r>
              <a:rPr lang="ru-RU" sz="6400" dirty="0"/>
              <a:t>наношење опекотина</a:t>
            </a:r>
          </a:p>
          <a:p>
            <a:r>
              <a:rPr lang="ru-RU" sz="6400" dirty="0"/>
              <a:t>онемогућавање кретања неког лица</a:t>
            </a:r>
          </a:p>
          <a:p>
            <a:r>
              <a:rPr lang="ru-RU" sz="6400" dirty="0"/>
              <a:t>задржавање неког лица</a:t>
            </a:r>
          </a:p>
          <a:p>
            <a:r>
              <a:rPr lang="ru-RU" sz="6400" dirty="0"/>
              <a:t>туча</a:t>
            </a:r>
          </a:p>
          <a:p>
            <a:endParaRPr lang="en-US" dirty="0"/>
          </a:p>
        </p:txBody>
      </p:sp>
    </p:spTree>
    <p:extLst>
      <p:ext uri="{BB962C8B-B14F-4D97-AF65-F5344CB8AC3E}">
        <p14:creationId xmlns:p14="http://schemas.microsoft.com/office/powerpoint/2010/main" val="11290261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a:t>Сексуално насиље</a:t>
            </a:r>
            <a:endParaRPr lang="en-US" dirty="0"/>
          </a:p>
        </p:txBody>
      </p:sp>
      <p:sp>
        <p:nvSpPr>
          <p:cNvPr id="3" name="Content Placeholder 2"/>
          <p:cNvSpPr>
            <a:spLocks noGrp="1"/>
          </p:cNvSpPr>
          <p:nvPr>
            <p:ph idx="1"/>
          </p:nvPr>
        </p:nvSpPr>
        <p:spPr/>
        <p:txBody>
          <a:bodyPr>
            <a:normAutofit fontScale="70000" lnSpcReduction="20000"/>
          </a:bodyPr>
          <a:lstStyle/>
          <a:p>
            <a:r>
              <a:rPr lang="ru-RU" b="1" dirty="0"/>
              <a:t>Сексуално насиље</a:t>
            </a:r>
            <a:r>
              <a:rPr lang="ru-RU" dirty="0"/>
              <a:t> се односи на све теже облике насиља, као што је силовање, покушај силовања, силовање на састанку, силовање у партнерском односу, али и на сексуално узнемиравање, добацивање, непримерене коментаре сексуалне природе, додиривање, приказивање порнографије, понижавајући сексуални однос, инцест, обљубу, подвођење, присилне трудноће или присиљавање на абортус.</a:t>
            </a:r>
            <a:endParaRPr lang="ru-RU" baseline="30000" dirty="0"/>
          </a:p>
          <a:p>
            <a:r>
              <a:rPr lang="ru-RU" b="1" dirty="0"/>
              <a:t>Силовање на састанку</a:t>
            </a:r>
          </a:p>
          <a:p>
            <a:r>
              <a:rPr lang="ru-RU" dirty="0"/>
              <a:t>Силовање на састанку је силовање чији је починилац лице са којим је жртва изашла на састанак. Израз потиче из осамдесетих година, када се о овој теми доста говорило.</a:t>
            </a:r>
          </a:p>
          <a:p>
            <a:r>
              <a:rPr lang="ru-RU" b="1" dirty="0"/>
              <a:t>Сексуално искориштавање</a:t>
            </a:r>
          </a:p>
          <a:p>
            <a:r>
              <a:rPr lang="ru-RU" dirty="0"/>
              <a:t>Сексуално искориштавање је свака злоупотреба, у сексуалне сврхе, угроженог положаја, разлике у степену моћи или поверења, укључујући тренутну, друштвену или политичку корист од сексуалног искориштавања друге особе (Стални међуагенцијски комитет Уједињених нација).</a:t>
            </a:r>
          </a:p>
          <a:p>
            <a:r>
              <a:rPr lang="ru-RU" b="1" dirty="0"/>
              <a:t>Сексуално узнемиравање</a:t>
            </a:r>
          </a:p>
          <a:p>
            <a:r>
              <a:rPr lang="ru-RU" dirty="0"/>
              <a:t>Сексуално узнемиравање је сваки нежељени, обично понављан и неузвраћен сексуални предлог, нежељена сексуална пажња, тражење сексуалног приступа или услуга, сексуалне алузије или друго вербално или физичко понашање сексуалне природе, излагање порнографског материјала, када то утиче на посао, представља услов за запошљавање или ствара застрашујуће, непријатељско или увредљиво радно окружење (Висока комисија УН за избјеглице).</a:t>
            </a:r>
          </a:p>
          <a:p>
            <a:endParaRPr lang="en-US" dirty="0"/>
          </a:p>
        </p:txBody>
      </p:sp>
    </p:spTree>
    <p:extLst>
      <p:ext uri="{BB962C8B-B14F-4D97-AF65-F5344CB8AC3E}">
        <p14:creationId xmlns:p14="http://schemas.microsoft.com/office/powerpoint/2010/main" val="527163656"/>
      </p:ext>
    </p:extLst>
  </p:cSld>
  <p:clrMapOvr>
    <a:masterClrMapping/>
  </p:clrMapOvr>
</p:sld>
</file>

<file path=ppt/theme/theme1.xml><?xml version="1.0" encoding="utf-8"?>
<a:theme xmlns:a="http://schemas.openxmlformats.org/drawingml/2006/main" name="Facet">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51</TotalTime>
  <Words>1893</Words>
  <Application>Microsoft Office PowerPoint</Application>
  <PresentationFormat>Widescreen</PresentationFormat>
  <Paragraphs>97</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Trebuchet MS</vt:lpstr>
      <vt:lpstr>Wingdings 3</vt:lpstr>
      <vt:lpstr>Facet</vt:lpstr>
      <vt:lpstr>НАСИЉЕ</vt:lpstr>
      <vt:lpstr>Увод</vt:lpstr>
      <vt:lpstr>Подела</vt:lpstr>
      <vt:lpstr>Трговина људима</vt:lpstr>
      <vt:lpstr>Занемаривање и немарно поступање</vt:lpstr>
      <vt:lpstr>Социјално насиље</vt:lpstr>
      <vt:lpstr>Дигитално насиље</vt:lpstr>
      <vt:lpstr>Злоупотреба детета и ученика</vt:lpstr>
      <vt:lpstr>Насилни екстремизам</vt:lpstr>
      <vt:lpstr>Психичко насиље</vt:lpstr>
      <vt:lpstr>Психичко насиље над децом</vt:lpstr>
      <vt:lpstr>Показатељи психичког насиља</vt:lpstr>
      <vt:lpstr>Експлоатација </vt:lpstr>
      <vt:lpstr>Физичко насиље</vt:lpstr>
      <vt:lpstr>Облици физичког насиља</vt:lpstr>
      <vt:lpstr>Сексуално насиље</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НАСИЉЕ</dc:title>
  <dc:creator>Andrea</dc:creator>
  <cp:lastModifiedBy>Korisnik</cp:lastModifiedBy>
  <cp:revision>6</cp:revision>
  <dcterms:created xsi:type="dcterms:W3CDTF">2024-01-23T20:20:08Z</dcterms:created>
  <dcterms:modified xsi:type="dcterms:W3CDTF">2024-03-01T21:10:19Z</dcterms:modified>
</cp:coreProperties>
</file>