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FC2C4-C310-468E-B233-531EC9208FA7}" type="datetimeFigureOut">
              <a:rPr lang="en-US" smtClean="0"/>
              <a:pPr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99293-3347-432D-B76F-90DA72E49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500174"/>
            <a:ext cx="7772400" cy="2071702"/>
          </a:xfrm>
        </p:spPr>
        <p:txBody>
          <a:bodyPr/>
          <a:lstStyle/>
          <a:p>
            <a:r>
              <a:rPr lang="sr-Cyrl-RS" b="1" dirty="0">
                <a:solidFill>
                  <a:srgbClr val="FF0000"/>
                </a:solidFill>
              </a:rPr>
              <a:t>ПРАВОПИСНА РЕШЕЊА У ВЕЗИ СА ГЛАСОВНИМ ПРОМЕНАМА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/>
              <a:t>Циљ угледног часа:</a:t>
            </a:r>
          </a:p>
          <a:p>
            <a:r>
              <a:rPr lang="sr-Cyrl-RS" b="1" dirty="0">
                <a:solidFill>
                  <a:schemeClr val="tx1"/>
                </a:solidFill>
              </a:rPr>
              <a:t>Издвојићемо облике речи у којима се најчешће греши у писању када се врше гласовне промене.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>
                <a:solidFill>
                  <a:srgbClr val="FF0000"/>
                </a:solidFill>
              </a:rPr>
              <a:t>1.</a:t>
            </a:r>
            <a:r>
              <a:rPr lang="sr-Cyrl-RS" b="1" dirty="0"/>
              <a:t> </a:t>
            </a:r>
            <a:r>
              <a:rPr lang="sr-Cyrl-RS" b="1" dirty="0">
                <a:solidFill>
                  <a:srgbClr val="FF0000"/>
                </a:solidFill>
              </a:rPr>
              <a:t>Код именица страног порекла које се завршавају на С нема непостојаног А.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sr-Cyrl-RS" dirty="0"/>
              <a:t>СУФИКС – СУФИКСА</a:t>
            </a:r>
          </a:p>
          <a:p>
            <a:pPr marL="514350" indent="-514350">
              <a:buNone/>
            </a:pPr>
            <a:r>
              <a:rPr lang="sr-Cyrl-RS" dirty="0"/>
              <a:t>ПРЕФИКС – ПРЕФИКСА</a:t>
            </a:r>
          </a:p>
          <a:p>
            <a:pPr marL="514350" indent="-514350">
              <a:buNone/>
            </a:pPr>
            <a:endParaRPr lang="sr-Cyrl-RS" dirty="0"/>
          </a:p>
          <a:p>
            <a:pPr marL="514350" indent="-514350">
              <a:buNone/>
            </a:pPr>
            <a:r>
              <a:rPr lang="sr-Cyrl-RS" b="1" dirty="0">
                <a:solidFill>
                  <a:srgbClr val="FF0000"/>
                </a:solidFill>
              </a:rPr>
              <a:t>2. Код именица на –ЛАЦ у номинативу једнине и генитиву множине Л не прелази у О:</a:t>
            </a:r>
          </a:p>
          <a:p>
            <a:pPr marL="514350" indent="-514350">
              <a:buNone/>
            </a:pPr>
            <a:r>
              <a:rPr lang="sr-Cyrl-RS" dirty="0"/>
              <a:t>ПОЗНАВА</a:t>
            </a:r>
            <a:r>
              <a:rPr lang="sr-Cyrl-RS" dirty="0">
                <a:solidFill>
                  <a:srgbClr val="FF0000"/>
                </a:solidFill>
              </a:rPr>
              <a:t>Л</a:t>
            </a:r>
            <a:r>
              <a:rPr lang="sr-Cyrl-RS" dirty="0"/>
              <a:t>АЦ – ПОЗНАВА</a:t>
            </a:r>
            <a:r>
              <a:rPr lang="sr-Cyrl-RS" dirty="0">
                <a:solidFill>
                  <a:srgbClr val="FF0000"/>
                </a:solidFill>
              </a:rPr>
              <a:t>Л</a:t>
            </a:r>
            <a:r>
              <a:rPr lang="sr-Cyrl-RS" dirty="0"/>
              <a:t>АЦА</a:t>
            </a:r>
          </a:p>
          <a:p>
            <a:pPr marL="514350" indent="-514350">
              <a:buNone/>
            </a:pPr>
            <a:r>
              <a:rPr lang="sr-Cyrl-RS" dirty="0"/>
              <a:t>ЧИТА</a:t>
            </a:r>
            <a:r>
              <a:rPr lang="sr-Cyrl-RS" dirty="0">
                <a:solidFill>
                  <a:srgbClr val="FF0000"/>
                </a:solidFill>
              </a:rPr>
              <a:t>Л</a:t>
            </a:r>
            <a:r>
              <a:rPr lang="sr-Cyrl-RS" dirty="0"/>
              <a:t>АЦ - ЧИТА</a:t>
            </a:r>
            <a:r>
              <a:rPr lang="sr-Cyrl-RS" dirty="0">
                <a:solidFill>
                  <a:srgbClr val="FF0000"/>
                </a:solidFill>
              </a:rPr>
              <a:t>Л</a:t>
            </a:r>
            <a:r>
              <a:rPr lang="sr-Cyrl-RS" dirty="0"/>
              <a:t>АЦА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b="1" dirty="0">
                <a:solidFill>
                  <a:srgbClr val="FF0000"/>
                </a:solidFill>
              </a:rPr>
              <a:t>3. У присвојним придевима од именица на –ка и –га нема палатализације: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sr-Cyrl-RS" dirty="0"/>
              <a:t>Зорка – Зоркин</a:t>
            </a:r>
          </a:p>
          <a:p>
            <a:pPr>
              <a:buNone/>
            </a:pPr>
            <a:r>
              <a:rPr lang="sr-Cyrl-RS" dirty="0"/>
              <a:t>Олга – Олгин</a:t>
            </a:r>
          </a:p>
          <a:p>
            <a:pPr>
              <a:buNone/>
            </a:pPr>
            <a:r>
              <a:rPr lang="sr-Cyrl-RS" dirty="0"/>
              <a:t>Пепељуга – Пепељугин</a:t>
            </a:r>
          </a:p>
          <a:p>
            <a:pPr>
              <a:buNone/>
            </a:pPr>
            <a:r>
              <a:rPr lang="sr-Cyrl-RS" dirty="0">
                <a:solidFill>
                  <a:srgbClr val="FF0000"/>
                </a:solidFill>
              </a:rPr>
              <a:t>4</a:t>
            </a:r>
            <a:r>
              <a:rPr lang="sr-Cyrl-RS" b="1" dirty="0">
                <a:solidFill>
                  <a:srgbClr val="FF0000"/>
                </a:solidFill>
              </a:rPr>
              <a:t>. Код именица које се завршавају на -ћка;</a:t>
            </a:r>
          </a:p>
          <a:p>
            <a:pPr>
              <a:buNone/>
            </a:pPr>
            <a:r>
              <a:rPr lang="sr-Cyrl-RS" b="1" dirty="0">
                <a:solidFill>
                  <a:srgbClr val="FF0000"/>
                </a:solidFill>
              </a:rPr>
              <a:t>-чка; -тка или оних које значе занимање и лично име не врши се сибиларизација у дативу и локативу.</a:t>
            </a:r>
          </a:p>
          <a:p>
            <a:pPr>
              <a:buNone/>
            </a:pPr>
            <a:r>
              <a:rPr lang="sr-Cyrl-CS" dirty="0"/>
              <a:t>т</a:t>
            </a:r>
            <a:r>
              <a:rPr lang="sr-Cyrl-RS" dirty="0"/>
              <a:t>етка-тетки   тачка-тачки   водитељка - водитељки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/>
              <a:t>п</a:t>
            </a:r>
            <a:r>
              <a:rPr lang="sr-Cyrl-RS" dirty="0"/>
              <a:t>рофесорки, деветки, обожавалац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r-Cyrl-RS" b="1" dirty="0">
                <a:solidFill>
                  <a:srgbClr val="FF0000"/>
                </a:solidFill>
              </a:rPr>
              <a:t>5. Једначење сугласника по звучности се не врши у писању у сугласничким групама ДС и ДШ и у споју префикса ПРЕД- и ПОД- са речју која почиње са Т:</a:t>
            </a:r>
          </a:p>
          <a:p>
            <a:pPr>
              <a:buNone/>
            </a:pPr>
            <a:r>
              <a:rPr lang="sr-Cyrl-RS" b="1" dirty="0">
                <a:solidFill>
                  <a:srgbClr val="FF0000"/>
                </a:solidFill>
              </a:rPr>
              <a:t>      </a:t>
            </a:r>
            <a:r>
              <a:rPr lang="sr-Cyrl-CS" b="1" dirty="0"/>
              <a:t>п</a:t>
            </a:r>
            <a:r>
              <a:rPr lang="sr-Cyrl-RS" b="1" dirty="0"/>
              <a:t>ре</a:t>
            </a:r>
            <a:r>
              <a:rPr lang="sr-Cyrl-RS" b="1" dirty="0">
                <a:solidFill>
                  <a:srgbClr val="FF0000"/>
                </a:solidFill>
              </a:rPr>
              <a:t>дс</a:t>
            </a:r>
            <a:r>
              <a:rPr lang="sr-Cyrl-RS" b="1" dirty="0"/>
              <a:t>обље, о</a:t>
            </a:r>
            <a:r>
              <a:rPr lang="sr-Cyrl-RS" b="1" dirty="0">
                <a:solidFill>
                  <a:srgbClr val="FF0000"/>
                </a:solidFill>
              </a:rPr>
              <a:t>дш</a:t>
            </a:r>
            <a:r>
              <a:rPr lang="sr-Cyrl-RS" b="1" dirty="0"/>
              <a:t>тета, о</a:t>
            </a:r>
            <a:r>
              <a:rPr lang="sr-Cyrl-RS" b="1" dirty="0">
                <a:solidFill>
                  <a:srgbClr val="FF0000"/>
                </a:solidFill>
              </a:rPr>
              <a:t>дш</a:t>
            </a:r>
            <a:r>
              <a:rPr lang="sr-Cyrl-RS" b="1" dirty="0"/>
              <a:t>тампати,     пре</a:t>
            </a:r>
            <a:r>
              <a:rPr lang="sr-Cyrl-RS" b="1" dirty="0">
                <a:solidFill>
                  <a:srgbClr val="FF0000"/>
                </a:solidFill>
              </a:rPr>
              <a:t>дт</a:t>
            </a:r>
            <a:r>
              <a:rPr lang="sr-Cyrl-RS" b="1" dirty="0"/>
              <a:t>урски, по</a:t>
            </a:r>
            <a:r>
              <a:rPr lang="sr-Cyrl-RS" b="1" dirty="0">
                <a:solidFill>
                  <a:srgbClr val="FF0000"/>
                </a:solidFill>
              </a:rPr>
              <a:t>дт</a:t>
            </a:r>
            <a:r>
              <a:rPr lang="sr-Cyrl-RS" b="1" dirty="0"/>
              <a:t>екст</a:t>
            </a:r>
          </a:p>
          <a:p>
            <a:pPr>
              <a:buNone/>
            </a:pPr>
            <a:endParaRPr lang="sr-Cyrl-RS" b="1" dirty="0"/>
          </a:p>
          <a:p>
            <a:pPr>
              <a:buNone/>
            </a:pPr>
            <a:r>
              <a:rPr lang="sr-Cyrl-CS" b="1" dirty="0"/>
              <a:t>п</a:t>
            </a:r>
            <a:r>
              <a:rPr lang="sr-Cyrl-RS" b="1" dirty="0"/>
              <a:t>одсмех, представник, претчас, представа, одшити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>
                <a:solidFill>
                  <a:srgbClr val="FF0000"/>
                </a:solidFill>
              </a:rPr>
              <a:t>6. Не врши се једначење сугласника по месту изговора у твореницама: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r-Cyrl-CS" dirty="0"/>
              <a:t>ј</a:t>
            </a:r>
            <a:r>
              <a:rPr lang="sr-Cyrl-RS" dirty="0"/>
              <a:t>еданпут                  Сугласник Н се не мења</a:t>
            </a:r>
          </a:p>
          <a:p>
            <a:pPr>
              <a:buNone/>
            </a:pPr>
            <a:r>
              <a:rPr lang="sr-Cyrl-CS" dirty="0"/>
              <a:t>ц</a:t>
            </a:r>
            <a:r>
              <a:rPr lang="sr-Cyrl-RS" dirty="0"/>
              <a:t>рнпураст               испред П и Б!</a:t>
            </a:r>
          </a:p>
          <a:p>
            <a:pPr>
              <a:buNone/>
            </a:pPr>
            <a:r>
              <a:rPr lang="sr-Cyrl-CS" dirty="0"/>
              <a:t>в</a:t>
            </a:r>
            <a:r>
              <a:rPr lang="sr-Cyrl-RS" dirty="0"/>
              <a:t>анблоковски</a:t>
            </a:r>
          </a:p>
          <a:p>
            <a:pPr>
              <a:buNone/>
            </a:pPr>
            <a:r>
              <a:rPr lang="sr-Cyrl-RS" b="1" dirty="0">
                <a:solidFill>
                  <a:srgbClr val="FF0000"/>
                </a:solidFill>
              </a:rPr>
              <a:t>7. Нема губљења сугласника у суперлативу придева који почињу сугласником Ј; на граници двеју речи у неким твореницама и речима страног порекла са суфиксима </a:t>
            </a:r>
          </a:p>
          <a:p>
            <a:pPr>
              <a:buNone/>
            </a:pPr>
            <a:r>
              <a:rPr lang="sr-Cyrl-RS" b="1" dirty="0">
                <a:solidFill>
                  <a:srgbClr val="FF0000"/>
                </a:solidFill>
              </a:rPr>
              <a:t>   -киња и –ни:</a:t>
            </a:r>
          </a:p>
          <a:p>
            <a:pPr>
              <a:buNone/>
            </a:pPr>
            <a:r>
              <a:rPr lang="sr-Cyrl-CS" dirty="0"/>
              <a:t>т</a:t>
            </a:r>
            <a:r>
              <a:rPr lang="sr-Cyrl-RS" dirty="0"/>
              <a:t>ридесе</a:t>
            </a:r>
            <a:r>
              <a:rPr lang="sr-Cyrl-RS" dirty="0">
                <a:solidFill>
                  <a:srgbClr val="FF0000"/>
                </a:solidFill>
              </a:rPr>
              <a:t>тт</a:t>
            </a:r>
            <a:r>
              <a:rPr lang="sr-Cyrl-RS" dirty="0"/>
              <a:t>рећина   на</a:t>
            </a:r>
            <a:r>
              <a:rPr lang="sr-Cyrl-RS" dirty="0">
                <a:solidFill>
                  <a:srgbClr val="FF0000"/>
                </a:solidFill>
              </a:rPr>
              <a:t>јј</a:t>
            </a:r>
            <a:r>
              <a:rPr lang="sr-Cyrl-RS" dirty="0"/>
              <a:t>ачи  пијани</a:t>
            </a:r>
            <a:r>
              <a:rPr lang="sr-Cyrl-RS" dirty="0">
                <a:solidFill>
                  <a:srgbClr val="FF0000"/>
                </a:solidFill>
              </a:rPr>
              <a:t>стк</a:t>
            </a:r>
            <a:r>
              <a:rPr lang="sr-Cyrl-RS" dirty="0"/>
              <a:t>иња проте</a:t>
            </a:r>
            <a:r>
              <a:rPr lang="sr-Cyrl-RS" dirty="0">
                <a:solidFill>
                  <a:srgbClr val="FF0000"/>
                </a:solidFill>
              </a:rPr>
              <a:t>стн</a:t>
            </a:r>
            <a:r>
              <a:rPr lang="sr-Cyrl-RS" dirty="0"/>
              <a:t>и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Подвуци погрешно написане речи у тексту: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u="sng" dirty="0"/>
              <a:t>Милицина</a:t>
            </a:r>
            <a:r>
              <a:rPr lang="sr-Cyrl-RS" dirty="0"/>
              <a:t> сестра Анчица је учитељица. Њена </a:t>
            </a:r>
            <a:r>
              <a:rPr lang="sr-Cyrl-RS" u="sng" dirty="0"/>
              <a:t>нај боља </a:t>
            </a:r>
            <a:r>
              <a:rPr lang="sr-Cyrl-RS" dirty="0"/>
              <a:t>другарица је певачица Драгица. Анчицин сан је да постане певачица, а </a:t>
            </a:r>
            <a:r>
              <a:rPr lang="sr-Cyrl-RS" u="sng" dirty="0"/>
              <a:t>певачичин </a:t>
            </a:r>
            <a:r>
              <a:rPr lang="sr-Cyrl-RS" dirty="0"/>
              <a:t>да буде учитељица. </a:t>
            </a:r>
            <a:r>
              <a:rPr lang="sr-Cyrl-RS" u="sng" dirty="0"/>
              <a:t>Учитељицини </a:t>
            </a:r>
            <a:r>
              <a:rPr lang="sr-Cyrl-RS" dirty="0"/>
              <a:t>ђаци би волели да једног дана слушају </a:t>
            </a:r>
            <a:r>
              <a:rPr lang="sr-Cyrl-RS" u="sng" dirty="0"/>
              <a:t>Анчичине </a:t>
            </a:r>
            <a:r>
              <a:rPr lang="sr-Cyrl-RS" dirty="0"/>
              <a:t>песме. </a:t>
            </a:r>
            <a:r>
              <a:rPr lang="sr-Cyrl-RS" u="sng" dirty="0"/>
              <a:t>Драгицин </a:t>
            </a:r>
            <a:r>
              <a:rPr lang="sr-Cyrl-RS" dirty="0"/>
              <a:t>момак не мари за </a:t>
            </a:r>
            <a:r>
              <a:rPr lang="sr-Cyrl-RS" u="sng" dirty="0"/>
              <a:t>девојкине</a:t>
            </a:r>
            <a:r>
              <a:rPr lang="sr-Cyrl-RS" dirty="0"/>
              <a:t> песме. Он жели да Драгица постане кројачица, а не певачица.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326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ПРАВОПИСНА РЕШЕЊА У ВЕЗИ СА ГЛАСОВНИМ ПРОМЕНАМА</vt:lpstr>
      <vt:lpstr>1. Код именица страног порекла које се завршавају на С нема непостојаног А.</vt:lpstr>
      <vt:lpstr>3. У присвојним придевима од именица на –ка и –га нема палатализације:</vt:lpstr>
      <vt:lpstr>професорки, деветки, обожавалац</vt:lpstr>
      <vt:lpstr>6. Не врши се једначење сугласника по месту изговора у твореницама:</vt:lpstr>
      <vt:lpstr>Подвуци погрешно написане речи у тексту: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ПРАВОПИСНА РЕШЕЊА У ВЕЗИ СА ГЛАСОВНИМ ПРОМЕНАМА</dc:title>
  <dc:creator>381643052037</dc:creator>
  <cp:lastModifiedBy>OS Dositej Obradovic</cp:lastModifiedBy>
  <cp:revision>6</cp:revision>
  <dcterms:created xsi:type="dcterms:W3CDTF">2023-12-18T20:18:10Z</dcterms:created>
  <dcterms:modified xsi:type="dcterms:W3CDTF">2024-01-06T12:51:23Z</dcterms:modified>
</cp:coreProperties>
</file>