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7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9CDC2-B790-44F6-8570-AC7399046E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FEEA6-6728-49AA-A3ED-DD4473030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4E35C-DDF3-4920-844F-3BBFFC1FF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AF2A0-8DC0-4A2F-997A-996455379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26801-1708-4913-998E-D69DE2371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76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010A2-8450-462B-A154-19780D607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7B18D-E1C2-4E7E-ABD0-8051C8A13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58F82-49F0-4916-8531-6BDA47CCF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A0F6D-70BF-404C-AF21-43F4A6FEE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27B8B-3D67-406B-928C-FBF01ACF7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28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A35F0-E831-41A9-B557-5680A454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FE638-6308-47A9-A3CA-10701D173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2D41-606C-48BE-BE41-078284396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D12D4-1F25-4C9C-A61D-3BA52B0D6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BC220-3BC7-4627-A56B-CC878A3E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717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6AB6-62BF-4AE2-A05F-08542A871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EBA16-1C7E-4947-9B73-7F95F00C6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C98C95-9691-4D23-AE84-503A1C18B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30FE3-E28A-4135-8367-ADEA981A2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3BC00-7ED3-4B1A-B5E3-30F71710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A9B8F-342C-47E5-9459-49EBF387E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014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C4293-6951-4FD4-83FE-AD61C6721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69F02-4A4D-4C43-8302-F0E230D96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B51D4-643E-4FA8-9BDB-15623A644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D82B62-853C-40E1-8AC9-BA03D3327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75458-3325-4CBB-A701-B357BC916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BE57C3-EA77-4F7F-86E7-01A231B2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305BD0-54F3-4878-A2ED-42E75C4A9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1C14FF-94BC-4FF8-A669-11A3DB858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3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F9407-8787-49DF-8CB4-608E25A5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98B678-9A04-4CE7-AC2A-39DA1C698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1B6B1-30ED-42EE-8007-F043AFDF0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9E8AB-CFD1-446C-8A9F-AD2B2B57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88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71D957-837F-4F63-A35E-96446FA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E0DAB-4D16-41D0-A096-615355DE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66BD3-B0A0-45A9-B3AE-CAB8DA702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3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2704D-4E5C-44C1-A423-93B3D39F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F6E87-E9BB-467C-9F76-AD47E648A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CD7B8-4BF4-4A2B-A25C-CA23849F1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FF77A-56FC-4AA0-90FE-C8EE55D9F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47876-5EDC-47F8-83BC-ED81326C2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928C6-A4F8-43C2-BFC6-9ABADC502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5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CC60E-C8BE-431A-BBDE-2C305056A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D9B17-B566-4911-A07D-2B47D0627C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E2E42-5867-4F19-AF6D-50769633E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EB44F7-B9A3-4E13-B5FC-7BA58F478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2EA4B-DAAF-4FBD-A78D-994779CBD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9A302-C742-433B-B76A-E40C5D39C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7CE27-8E09-4369-917B-50EFE0F95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33E466-C5B5-4C64-8CFE-BA9C2C9B9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46EA1-F546-4C86-96BE-1DC9718E9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0A762-DA86-40D0-ACE8-7DD9CB59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0DDF5-DB74-4F67-8876-EA21FFFD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2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C76401-65DC-4049-ACF0-3BBAC2CAD5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902366-5BAB-4752-85AD-965B1E806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21BBD-5B29-4FCE-AB57-F5CFAA5F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99969-5DBD-46AC-8531-3531CABB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350C8-F773-4535-BF6C-6CDB97819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40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403E70-0FB0-4635-8275-1BDB564A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B9C28-9326-4DE9-A705-5EC600090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3BC93-6E4E-4D37-8B04-2FE98F26C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4C4F3-F82F-45EA-AF76-2E3729EED4F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F4A1-353D-48AC-B880-35E9B4F3C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344B1-BB43-4070-B7CD-175177C66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7B0CD-B05C-4F6B-8431-4FF586C1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2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E8747-9477-B0EA-D866-FC8B2CDCF5C0}"/>
              </a:ext>
            </a:extLst>
          </p:cNvPr>
          <p:cNvSpPr/>
          <p:nvPr/>
        </p:nvSpPr>
        <p:spPr>
          <a:xfrm>
            <a:off x="178903" y="496957"/>
            <a:ext cx="7354957" cy="2802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МЕЂУНАРОДНИ ДАН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БОРБЕ ПРОТИВ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ВРШЊАЧКОГ НАСИЉА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B07C04C-2036-295C-204E-30E3D2BE6BEA}"/>
              </a:ext>
            </a:extLst>
          </p:cNvPr>
          <p:cNvSpPr/>
          <p:nvPr/>
        </p:nvSpPr>
        <p:spPr>
          <a:xfrm>
            <a:off x="6439401" y="3299791"/>
            <a:ext cx="5752600" cy="15850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585216">
              <a:spcAft>
                <a:spcPts val="600"/>
              </a:spcAft>
            </a:pPr>
            <a:r>
              <a:rPr lang="sr-Cyrl-RS" sz="48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„Дан розе мајица“</a:t>
            </a:r>
            <a:endParaRPr lang="en-US" sz="6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spcAft>
                <a:spcPts val="600"/>
              </a:spcAft>
            </a:pP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416835-9FFF-F73A-0331-622868FACCAA}"/>
              </a:ext>
            </a:extLst>
          </p:cNvPr>
          <p:cNvSpPr/>
          <p:nvPr/>
        </p:nvSpPr>
        <p:spPr>
          <a:xfrm>
            <a:off x="8070882" y="4092315"/>
            <a:ext cx="28872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585216">
              <a:spcAft>
                <a:spcPts val="600"/>
              </a:spcAft>
            </a:pPr>
            <a:r>
              <a:rPr lang="sr-Cyrl-RS" sz="24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2</a:t>
            </a:r>
            <a:r>
              <a:rPr lang="en-US" sz="24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8. </a:t>
            </a:r>
            <a:r>
              <a:rPr lang="sr-Cyrl-RS" sz="24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фебруар 202</a:t>
            </a:r>
            <a:r>
              <a:rPr lang="en-US" sz="24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4</a:t>
            </a:r>
            <a:r>
              <a:rPr lang="sr-Cyrl-RS" sz="24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.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CB9592-5769-1A6B-AD52-9E6D51AA1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88" y="3677815"/>
            <a:ext cx="4069071" cy="2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62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 result for pomoc pri vrsnjackof=g nasilja">
            <a:extLst>
              <a:ext uri="{FF2B5EF4-FFF2-40B4-BE49-F238E27FC236}">
                <a16:creationId xmlns:a16="http://schemas.microsoft.com/office/drawing/2014/main" id="{248F907A-FE85-BAF8-2367-20B4370655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8" r="14232" b="-1"/>
          <a:stretch/>
        </p:blipFill>
        <p:spPr bwMode="auto">
          <a:xfrm>
            <a:off x="6103027" y="10"/>
            <a:ext cx="6088971" cy="6857990"/>
          </a:xfrm>
          <a:prstGeom prst="rect">
            <a:avLst/>
          </a:prstGeom>
          <a:noFill/>
        </p:spPr>
      </p:pic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3D3971-76C6-4564-AE03-4B0C21C76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sr-Cyrl-RS" sz="4000" b="1"/>
              <a:t>Шта је насиље?</a:t>
            </a:r>
            <a:endParaRPr lang="en-US" sz="40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F8-23F4-412C-AD33-17F233E95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524001"/>
            <a:ext cx="5097707" cy="4735066"/>
          </a:xfrm>
        </p:spPr>
        <p:txBody>
          <a:bodyPr anchor="ctr">
            <a:normAutofit/>
          </a:bodyPr>
          <a:lstStyle/>
          <a:p>
            <a:pPr algn="ctr"/>
            <a:r>
              <a:rPr lang="sr-Cyrl-RS" sz="2400" b="1" dirty="0"/>
              <a:t>Већина људи сматра да само физички напад представља насиље. Али није тако...</a:t>
            </a:r>
          </a:p>
          <a:p>
            <a:pPr marL="0" indent="0">
              <a:buNone/>
            </a:pPr>
            <a:r>
              <a:rPr lang="sr-Cyrl-RS" sz="2400" b="1" dirty="0"/>
              <a:t>Оговарање, називање погрдним именима, застрашивање, исмевање, искључивање из групе, наређивање, писање непријатних СМС порука... </a:t>
            </a:r>
            <a:endParaRPr lang="sr-Latn-RS" sz="2400" b="1" dirty="0"/>
          </a:p>
          <a:p>
            <a:pPr marL="0" indent="0">
              <a:buNone/>
            </a:pPr>
            <a:r>
              <a:rPr lang="sr-Cyrl-RS" sz="2400" b="1" u="sng" dirty="0"/>
              <a:t>Све је то насиље!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95017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Kako pomoći detetu koje je žrtva nasilja?">
            <a:extLst>
              <a:ext uri="{FF2B5EF4-FFF2-40B4-BE49-F238E27FC236}">
                <a16:creationId xmlns:a16="http://schemas.microsoft.com/office/drawing/2014/main" id="{3E42391B-9784-BAEA-1857-FFA3741AB4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6" r="27922" b="-1"/>
          <a:stretch/>
        </p:blipFill>
        <p:spPr bwMode="auto">
          <a:xfrm>
            <a:off x="6103027" y="10"/>
            <a:ext cx="6088971" cy="6857990"/>
          </a:xfrm>
          <a:prstGeom prst="rect">
            <a:avLst/>
          </a:prstGeom>
          <a:noFill/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2E24C-B940-4422-BDA2-16C9E8AD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sr-Cyrl-RS" dirty="0"/>
              <a:t>Врсте насиља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C1E9B-E8F9-4FDF-8D42-BF8DEA6A9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697" y="1708859"/>
            <a:ext cx="5619750" cy="4984904"/>
          </a:xfrm>
        </p:spPr>
        <p:txBody>
          <a:bodyPr anchor="ctr">
            <a:normAutofit/>
          </a:bodyPr>
          <a:lstStyle/>
          <a:p>
            <a:r>
              <a:rPr lang="sr-Cyrl-RS" sz="1800" b="1" dirty="0"/>
              <a:t>Физичко насиље </a:t>
            </a:r>
            <a:r>
              <a:rPr lang="sr-Cyrl-RS" sz="1800" dirty="0"/>
              <a:t>је када неко повређује тело друге особе.</a:t>
            </a:r>
          </a:p>
          <a:p>
            <a:r>
              <a:rPr lang="sr-Cyrl-RS" sz="1800" b="1" dirty="0"/>
              <a:t>Вербално насиље </a:t>
            </a:r>
            <a:r>
              <a:rPr lang="sr-Cyrl-RS" sz="1800" dirty="0"/>
              <a:t>је када неко користи речи да би повредио нечија осећања.</a:t>
            </a:r>
          </a:p>
          <a:p>
            <a:r>
              <a:rPr lang="sr-Cyrl-RS" sz="1800" b="1" dirty="0"/>
              <a:t>Емоционално/психичко насиље </a:t>
            </a:r>
            <a:r>
              <a:rPr lang="sr-Cyrl-RS" sz="1800" dirty="0"/>
              <a:t>је оно понашање које доводи до тренутног или трајног угрожавања психичког и емоционалног здравља и достојанства детета.</a:t>
            </a:r>
          </a:p>
          <a:p>
            <a:r>
              <a:rPr lang="sr-Cyrl-RS" sz="1800" b="1" dirty="0"/>
              <a:t>Социјално насиље</a:t>
            </a:r>
            <a:r>
              <a:rPr lang="sr-Cyrl-RS" sz="1800" dirty="0"/>
              <a:t> је када некога искључујемо из групних активности, оговарање, када говоримо неистине о другима или наговарамо да се не друже са неким.</a:t>
            </a:r>
          </a:p>
          <a:p>
            <a:r>
              <a:rPr lang="sr-Cyrl-RS" sz="1800" b="1" dirty="0"/>
              <a:t>Дигитално насиље </a:t>
            </a:r>
            <a:r>
              <a:rPr lang="sr-Cyrl-RS" sz="1800" dirty="0"/>
              <a:t>је када неко повређује друге употребом дигиталних технологија – ширење неистина и срамотних фотографија, слање претећих порука, лажно представљање и слање неприкладних порука другима.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53184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News - Providing and asking for help">
            <a:extLst>
              <a:ext uri="{FF2B5EF4-FFF2-40B4-BE49-F238E27FC236}">
                <a16:creationId xmlns:a16="http://schemas.microsoft.com/office/drawing/2014/main" id="{69AC9BFD-92E2-6647-D759-DD531600DB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" r="3955"/>
          <a:stretch/>
        </p:blipFill>
        <p:spPr bwMode="auto">
          <a:xfrm>
            <a:off x="-809624" y="10"/>
            <a:ext cx="9669642" cy="6857990"/>
          </a:xfrm>
          <a:prstGeom prst="rect">
            <a:avLst/>
          </a:prstGeom>
          <a:noFill/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65333F-3D02-4F44-8094-5671A0555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0655" y="365125"/>
            <a:ext cx="3861786" cy="2002493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4000" b="1" dirty="0"/>
              <a:t>АКО ТРПИШ НАСИЉЕ ПОТРАЖИ ПОМОЋ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14350-9135-422F-A723-9BCF0CF13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4479877" cy="43572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r-Cyrl-RS" b="1" dirty="0"/>
              <a:t>Да ли те злоставља неко??</a:t>
            </a:r>
          </a:p>
          <a:p>
            <a:pPr algn="ctr"/>
            <a:r>
              <a:rPr lang="sr-Cyrl-RS" dirty="0"/>
              <a:t>Не дозволи да те застраше. Ако ти се дешава било шта ружно од стране других, испричај родитељима, наставнику или неком старијем у кога имаш поверења. Они ће знати шта треба учинити!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486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No violence against children is acceptable, all violence is preventable -  Commissioner for Human Rights">
            <a:extLst>
              <a:ext uri="{FF2B5EF4-FFF2-40B4-BE49-F238E27FC236}">
                <a16:creationId xmlns:a16="http://schemas.microsoft.com/office/drawing/2014/main" id="{A5825A24-9FB2-3D5B-83A8-FDC6C777DF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5" r="10784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F4B93-1CC8-4C00-9F52-05FCFF477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4231303" cy="189991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4000" b="1" dirty="0"/>
              <a:t>Ако уочиш насиље </a:t>
            </a:r>
            <a:br>
              <a:rPr lang="sr-Latn-RS" sz="4000" b="1" dirty="0"/>
            </a:br>
            <a:r>
              <a:rPr lang="sr-Cyrl-RS" sz="4000" b="1" dirty="0"/>
              <a:t>упозори на њега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F5276-D9D4-49D8-8106-24BCAD43E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4382223" cy="4058674"/>
          </a:xfrm>
        </p:spPr>
        <p:txBody>
          <a:bodyPr>
            <a:normAutofit/>
          </a:bodyPr>
          <a:lstStyle/>
          <a:p>
            <a:pPr algn="ctr"/>
            <a:r>
              <a:rPr lang="sr-Cyrl-RS" sz="2400" b="1" dirty="0"/>
              <a:t>Да ли примећујеш да неко злоставља некога?</a:t>
            </a:r>
          </a:p>
          <a:p>
            <a:pPr algn="ctr"/>
            <a:r>
              <a:rPr lang="sr-Cyrl-RS" sz="2400" b="1" dirty="0"/>
              <a:t>Најлакше је окренути главу, али сутра и ти можеш да се нађеш у сличној ситуацији. Обавести родитеље, наставника или неког старијег о насиљу које уочаваш!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14475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46C1D-7EAC-4DD1-A6E3-33CCC9E6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355265" cy="1616203"/>
          </a:xfrm>
        </p:spPr>
        <p:txBody>
          <a:bodyPr anchor="b">
            <a:normAutofit/>
          </a:bodyPr>
          <a:lstStyle/>
          <a:p>
            <a:r>
              <a:rPr lang="sr-Cyrl-RS" sz="3200"/>
              <a:t>Размисли о последицама својих поступака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72AFA-5883-434C-AFF4-41B230CC2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5"/>
            <a:ext cx="5044714" cy="4222431"/>
          </a:xfrm>
        </p:spPr>
        <p:txBody>
          <a:bodyPr anchor="t">
            <a:normAutofit/>
          </a:bodyPr>
          <a:lstStyle/>
          <a:p>
            <a:r>
              <a:rPr lang="sr-Cyrl-RS" sz="2400" dirty="0"/>
              <a:t>Замисли како би теби било да те неко удара, вређа, оговара, искључује из дружења, шаље непријатне и неистините поруке...</a:t>
            </a:r>
          </a:p>
          <a:p>
            <a:r>
              <a:rPr lang="sr-Cyrl-RS" sz="2400" dirty="0"/>
              <a:t>Када бисмо сви чинили другима само оно што би желели да нама неко чини, у свету не би било насиља!</a:t>
            </a:r>
          </a:p>
          <a:p>
            <a:r>
              <a:rPr lang="sr-Cyrl-RS" sz="2400" b="1" dirty="0"/>
              <a:t>Зато, размисли добро о свему што изговориш и урадиш!!! </a:t>
            </a:r>
            <a:endParaRPr lang="en-US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50A49C-62BD-480B-A701-169C61A63B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r="4804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7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ABF75B-F2FB-420E-B914-84AFA436A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sr-Cyrl-RS" sz="4800"/>
              <a:t>Шта је то толеранција?</a:t>
            </a:r>
            <a:endParaRPr lang="en-US" sz="4800"/>
          </a:p>
        </p:txBody>
      </p:sp>
      <p:sp>
        <p:nvSpPr>
          <p:cNvPr id="3081" name="Oval 3080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ow Do We Prevent Youth Violence? It Starts with Tolerance and Respect –  Psychology Benefits Society">
            <a:extLst>
              <a:ext uri="{FF2B5EF4-FFF2-40B4-BE49-F238E27FC236}">
                <a16:creationId xmlns:a16="http://schemas.microsoft.com/office/drawing/2014/main" id="{24230A12-6882-37F5-2745-E7C5E89E2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r="14476" b="1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8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04409-CD46-4E94-AEF9-027107F7E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 fontScale="92500"/>
          </a:bodyPr>
          <a:lstStyle/>
          <a:p>
            <a:pPr marL="0" marR="0" fontAlgn="base">
              <a:spcAft>
                <a:spcPts val="1800"/>
              </a:spcAft>
            </a:pP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Толеранција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је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попустљивост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,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трпељивост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према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туђим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sr-Cyrl-R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особинама и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схватањима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,</a:t>
            </a:r>
            <a:r>
              <a:rPr lang="sr-Cyrl-R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иако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се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с</a:t>
            </a:r>
            <a:r>
              <a:rPr lang="sr-Cyrl-R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а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њима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не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слаже</a:t>
            </a:r>
            <a:r>
              <a:rPr lang="sr-Cyrl-R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мо. То је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поштовање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,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прихватање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и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уважавање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 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различитости</a:t>
            </a:r>
            <a:r>
              <a:rPr lang="sr-Cyrl-RS" sz="2400" b="1" dirty="0">
                <a:solidFill>
                  <a:schemeClr val="tx1">
                    <a:alpha val="80000"/>
                  </a:schemeClr>
                </a:solidFill>
                <a:effectLst/>
                <a:ea typeface="Georgia" panose="02040502050405020303" pitchFamily="18" charset="0"/>
              </a:rPr>
              <a:t>.</a:t>
            </a:r>
            <a:endParaRPr lang="en-US" sz="2400" b="1" dirty="0">
              <a:solidFill>
                <a:schemeClr val="tx1">
                  <a:alpha val="80000"/>
                </a:schemeClr>
              </a:solidFill>
              <a:effectLst/>
              <a:ea typeface="SimSun" panose="02010600030101010101" pitchFamily="2" charset="-122"/>
            </a:endParaRPr>
          </a:p>
          <a:p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308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08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024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E020063-2385-44AC-BD67-258E1F0B9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E014A0B-5338-4077-AFE9-A90D04D44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1FA56-A4D8-4F09-954F-0F43E7CE3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1261423"/>
            <a:ext cx="9829800" cy="1325880"/>
          </a:xfrm>
        </p:spPr>
        <p:txBody>
          <a:bodyPr anchor="b">
            <a:normAutofit/>
          </a:bodyPr>
          <a:lstStyle/>
          <a:p>
            <a:pPr algn="ctr"/>
            <a:r>
              <a:rPr lang="sr-Cyrl-RS" sz="3600">
                <a:solidFill>
                  <a:schemeClr val="tx2"/>
                </a:solidFill>
              </a:rPr>
              <a:t>Да ли знаш шта је „Дан розе мајица“?</a:t>
            </a:r>
            <a:endParaRPr lang="en-US" sz="3600">
              <a:solidFill>
                <a:schemeClr val="tx2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8127680-150F-4A90-9950-F66392578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1"/>
            <a:ext cx="3362070" cy="2522849"/>
            <a:chOff x="-305" y="-1"/>
            <a:chExt cx="3832880" cy="287613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088F97A-8362-4967-B664-D748B846E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0F9DEDE-4318-412A-81C5-C8C90F689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9E97DE9-7844-4707-8928-1CD88ADB7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C58954E-44A5-4A0D-97A9-8A2BB43D6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D6DEE-B59A-44E2-8105-B44E2CC65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27418"/>
            <a:ext cx="5596128" cy="351123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r-Cyrl-RS" sz="1600" dirty="0">
                <a:solidFill>
                  <a:schemeClr val="tx2"/>
                </a:solidFill>
              </a:rPr>
              <a:t>         Широм света се последње среде у фебруару обележава Дан борбе против вршњачког насиља. </a:t>
            </a:r>
          </a:p>
          <a:p>
            <a:pPr marL="0" indent="0">
              <a:buNone/>
            </a:pPr>
            <a:r>
              <a:rPr lang="sr-Cyrl-RS" sz="1600" dirty="0">
                <a:solidFill>
                  <a:schemeClr val="tx2"/>
                </a:solidFill>
              </a:rPr>
              <a:t>        Све је почело 2007. године, када је група активиста у једној канадској провинцији покренула иницијативу након што је ученик Чарлс МекНил у школу дошао са розе мајицом на себи и због тога претрпео ругање и вербално насиље од својих вршњака. Ученик је мајицу обукао у знак подршке мајци оболелој од рака дојке. Активисти су купили 50 розе мајица и поделили их његовим вршњацима у школи, који су их носили као подршку дечаку. Ученици су и сами почели да долазе у школу облачећи розе мајице, које су тако постале симбол борбе против вршњачког насиља у школама, а овај дан познат као „Дан розе мајица“.</a:t>
            </a:r>
            <a:endParaRPr lang="en-US" sz="1600" dirty="0">
              <a:solidFill>
                <a:schemeClr val="tx2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66920E5-8640-4C24-A775-864763709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10185732" y="4852038"/>
            <a:ext cx="2151670" cy="1860256"/>
            <a:chOff x="-305" y="-4155"/>
            <a:chExt cx="2514948" cy="217433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CBA3142-5A82-43CE-87A2-EB14B17A51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EF5A1C7-9938-4A33-A5A4-2B05353B3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62A936D-E9F6-4A68-82C2-1D1CC7772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68A9229-BBBE-4934-9700-BA72A1BB0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208" y="2837712"/>
            <a:ext cx="4879032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2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286</TotalTime>
  <Words>490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SimSun</vt:lpstr>
      <vt:lpstr>Arial</vt:lpstr>
      <vt:lpstr>Georgia</vt:lpstr>
      <vt:lpstr>Office Theme</vt:lpstr>
      <vt:lpstr>PowerPoint Presentation</vt:lpstr>
      <vt:lpstr>Шта је насиље?</vt:lpstr>
      <vt:lpstr>Врсте насиља</vt:lpstr>
      <vt:lpstr>АКО ТРПИШ НАСИЉЕ ПОТРАЖИ ПОМОЋ</vt:lpstr>
      <vt:lpstr>Ако уочиш насиље  упозори на њега</vt:lpstr>
      <vt:lpstr>Размисли о последицама својих поступака</vt:lpstr>
      <vt:lpstr>Шта је то толеранција?</vt:lpstr>
      <vt:lpstr>Да ли знаш шта је „Дан розе мајица“?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Simonovic</dc:creator>
  <cp:lastModifiedBy>Korisnik</cp:lastModifiedBy>
  <cp:revision>30</cp:revision>
  <cp:lastPrinted>2023-02-23T12:03:07Z</cp:lastPrinted>
  <dcterms:created xsi:type="dcterms:W3CDTF">2021-02-24T07:35:52Z</dcterms:created>
  <dcterms:modified xsi:type="dcterms:W3CDTF">2024-02-28T17:37:28Z</dcterms:modified>
</cp:coreProperties>
</file>